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0" r:id="rId2"/>
    <p:sldMasterId id="2147483732" r:id="rId3"/>
  </p:sldMasterIdLst>
  <p:notesMasterIdLst>
    <p:notesMasterId r:id="rId49"/>
  </p:notesMasterIdLst>
  <p:handoutMasterIdLst>
    <p:handoutMasterId r:id="rId50"/>
  </p:handoutMasterIdLst>
  <p:sldIdLst>
    <p:sldId id="415" r:id="rId4"/>
    <p:sldId id="504" r:id="rId5"/>
    <p:sldId id="2217" r:id="rId6"/>
    <p:sldId id="1279" r:id="rId7"/>
    <p:sldId id="1285" r:id="rId8"/>
    <p:sldId id="1371" r:id="rId9"/>
    <p:sldId id="1373" r:id="rId10"/>
    <p:sldId id="1374" r:id="rId11"/>
    <p:sldId id="1375" r:id="rId12"/>
    <p:sldId id="1286" r:id="rId13"/>
    <p:sldId id="1288" r:id="rId14"/>
    <p:sldId id="1292" r:id="rId15"/>
    <p:sldId id="1295" r:id="rId16"/>
    <p:sldId id="1306" r:id="rId17"/>
    <p:sldId id="1296" r:id="rId18"/>
    <p:sldId id="1297" r:id="rId19"/>
    <p:sldId id="1301" r:id="rId20"/>
    <p:sldId id="1302" r:id="rId21"/>
    <p:sldId id="1293" r:id="rId22"/>
    <p:sldId id="1309" r:id="rId23"/>
    <p:sldId id="1310" r:id="rId24"/>
    <p:sldId id="1311" r:id="rId25"/>
    <p:sldId id="1315" r:id="rId26"/>
    <p:sldId id="2219" r:id="rId27"/>
    <p:sldId id="1384" r:id="rId28"/>
    <p:sldId id="1385" r:id="rId29"/>
    <p:sldId id="1387" r:id="rId30"/>
    <p:sldId id="1386" r:id="rId31"/>
    <p:sldId id="1388" r:id="rId32"/>
    <p:sldId id="1389" r:id="rId33"/>
    <p:sldId id="2221" r:id="rId34"/>
    <p:sldId id="300" r:id="rId35"/>
    <p:sldId id="301" r:id="rId36"/>
    <p:sldId id="302" r:id="rId37"/>
    <p:sldId id="303" r:id="rId38"/>
    <p:sldId id="2220" r:id="rId39"/>
    <p:sldId id="492" r:id="rId40"/>
    <p:sldId id="493" r:id="rId41"/>
    <p:sldId id="494" r:id="rId42"/>
    <p:sldId id="495" r:id="rId43"/>
    <p:sldId id="515" r:id="rId44"/>
    <p:sldId id="516" r:id="rId45"/>
    <p:sldId id="496" r:id="rId46"/>
    <p:sldId id="279" r:id="rId47"/>
    <p:sldId id="2222" r:id="rId48"/>
  </p:sldIdLst>
  <p:sldSz cx="9144000" cy="6858000" type="screen4x3"/>
  <p:notesSz cx="9236075" cy="70104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o, Xiaoming" initials="HX" lastIdx="1" clrIdx="0">
    <p:extLst>
      <p:ext uri="{19B8F6BF-5375-455C-9EA6-DF929625EA0E}">
        <p15:presenceInfo xmlns:p15="http://schemas.microsoft.com/office/powerpoint/2012/main" userId="S::xh9@gatech.edu::919d558f-d6ed-4a73-af29-c18b9698c4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149" autoAdjust="0"/>
  </p:normalViewPr>
  <p:slideViewPr>
    <p:cSldViewPr>
      <p:cViewPr varScale="1">
        <p:scale>
          <a:sx n="145" d="100"/>
          <a:sy n="145" d="100"/>
        </p:scale>
        <p:origin x="43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FA7FA449-3C3B-4101-866E-1BE10201A3C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57985D66-0E5D-4924-801D-F108F324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10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7E510B02-3BBF-4046-B355-3A398DF581CB}" type="datetimeFigureOut">
              <a:rPr lang="zh-HK" altLang="en-US" smtClean="0"/>
              <a:t>6/7/2022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7050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24" tIns="46412" rIns="92824" bIns="46412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29940"/>
            <a:ext cx="7388860" cy="3154680"/>
          </a:xfrm>
          <a:prstGeom prst="rect">
            <a:avLst/>
          </a:prstGeom>
        </p:spPr>
        <p:txBody>
          <a:bodyPr vert="horz" lIns="92824" tIns="46412" rIns="92824" bIns="46412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F080DC9D-4582-44E3-85B6-5F6E1027C4F0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902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05CCCE-8958-FF4E-96A2-BBB18B2515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392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92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F863BC-4F98-FA45-9D58-E0B8D87844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F863BC-4F98-FA45-9D58-E0B8D87844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F863BC-4F98-FA45-9D58-E0B8D87844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09177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6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7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1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86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7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0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1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10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42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3615"/>
            <a:ext cx="659744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3767"/>
            <a:ext cx="7886700" cy="40531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8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1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5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3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1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0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72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9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2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86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0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533333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1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5630"/>
            <a:ext cx="6902245" cy="6279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23499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43165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1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CDC short course</a:t>
            </a:r>
            <a:endParaRPr lang="en-US" b="1" dirty="0"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020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4" y="2628900"/>
            <a:ext cx="7143750" cy="1943098"/>
          </a:xfrm>
        </p:spPr>
        <p:txBody>
          <a:bodyPr>
            <a:noAutofit/>
          </a:bodyPr>
          <a:lstStyle/>
          <a:p>
            <a:r>
              <a:rPr lang="en-US" sz="5400" b="1" dirty="0"/>
              <a:t>Introduction to Deep Learning: Algorithms and Their Applications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382" y="4629150"/>
            <a:ext cx="5539237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CDC Short Course</a:t>
            </a:r>
            <a:endParaRPr lang="zh-CN" altLang="en-US" dirty="0"/>
          </a:p>
          <a:p>
            <a:r>
              <a:rPr lang="en-US" sz="3000" dirty="0"/>
              <a:t>Xiaoming Huo, Georgia Tech</a:t>
            </a:r>
          </a:p>
        </p:txBody>
      </p:sp>
      <p:sp>
        <p:nvSpPr>
          <p:cNvPr id="5" name="PB"/>
          <p:cNvSpPr/>
          <p:nvPr/>
        </p:nvSpPr>
        <p:spPr>
          <a:xfrm>
            <a:off x="1143000" y="85725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203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6824160" y="1746904"/>
            <a:ext cx="1457280" cy="92169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resias PCfont" charset="0"/>
              <a:ea typeface="ＭＳ Ｐゴシック" pitchFamily="-97" charset="-128"/>
            </a:endParaRP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91520" y="2200551"/>
            <a:ext cx="414720" cy="1441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694881" y="2199112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229392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resias PCfont" charset="0"/>
              <a:ea typeface="ＭＳ Ｐゴシック" pitchFamily="-97" charset="-128"/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49056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0" y="1592808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3795841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resias PCfont" charset="0"/>
              <a:ea typeface="ＭＳ Ｐゴシック" pitchFamily="-97" charset="-128"/>
            </a:endParaRP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92480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529776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resias PCfont" charset="0"/>
              <a:ea typeface="ＭＳ Ｐゴシック" pitchFamily="-97" charset="-128"/>
            </a:endParaRP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649440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Deep Learning = Hierarchical Compositionality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8324520" y="1752600"/>
            <a:ext cx="8956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“car”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CC5F-2E10-9C6C-849B-DB36E1EF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03614-E102-EA1B-6CB4-7C783953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308F-8CCF-FCB9-1B8B-6CCCB881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89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6824160" y="1746904"/>
            <a:ext cx="1457280" cy="92169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Trainable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91520" y="2200551"/>
            <a:ext cx="414720" cy="1441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694881" y="2199112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229392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Low-Level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49056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0" y="1592808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3795841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Mid-Level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92480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529776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High-Level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649440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6881" y="2567790"/>
            <a:ext cx="2793599" cy="3804880"/>
            <a:chOff x="326881" y="2567790"/>
            <a:chExt cx="2793599" cy="3804880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81" y="3092006"/>
              <a:ext cx="2748960" cy="3280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V="1">
              <a:off x="2848320" y="2567790"/>
              <a:ext cx="27216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1360" y="2567790"/>
            <a:ext cx="2772000" cy="3800559"/>
            <a:chOff x="3231360" y="2567790"/>
            <a:chExt cx="2772000" cy="3800559"/>
          </a:xfrm>
        </p:grpSpPr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60" y="3092005"/>
              <a:ext cx="2772000" cy="327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V="1">
              <a:off x="4512960" y="2567790"/>
              <a:ext cx="144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2400" y="2531786"/>
            <a:ext cx="2787840" cy="3836563"/>
            <a:chOff x="6062400" y="2531786"/>
            <a:chExt cx="2787840" cy="3836563"/>
          </a:xfrm>
        </p:grpSpPr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480" y="3081924"/>
              <a:ext cx="2705760" cy="328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10" name="Line 18"/>
            <p:cNvSpPr>
              <a:spLocks noChangeShapeType="1"/>
            </p:cNvSpPr>
            <p:nvPr/>
          </p:nvSpPr>
          <p:spPr bwMode="auto">
            <a:xfrm flipH="1" flipV="1">
              <a:off x="6062400" y="2531786"/>
              <a:ext cx="313920" cy="561659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endParaRPr>
            </a:p>
          </p:txBody>
        </p:sp>
      </p:grp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59040" y="6463399"/>
            <a:ext cx="897264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6000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57147" rIns="97967" bIns="5714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Feature visualization of convolutional net trained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ImageNet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 from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Zeiler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 &amp; Fergus 2013]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8324520" y="1752600"/>
            <a:ext cx="8956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“car”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Deep Learning = Hierarchical Compositionality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34D28-F93F-889B-9078-80A62A3B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EFC3CF-AC58-438B-3887-A16E1BE9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19F032-0E17-61F2-7667-73034A9ED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47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feature extraction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3400" y="1981200"/>
            <a:ext cx="8153400" cy="13716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5F37C-96DE-4AD5-B391-873A1F1C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344F2-866B-FA33-E1E9-FA948F2E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00278 0.233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7C22E-B569-3F45-AA7E-FB87386D782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4046400" y="2057399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2819400" y="2543307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486400" y="2543307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learned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486400" y="1628812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your favorite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hand-crafted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 features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SIFT/HOG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“car”</a:t>
            </a:r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burrito place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Traditional Machine Learning</a:t>
            </a: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>
            <a:off x="6950880" y="4017765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V="1">
            <a:off x="4046400" y="4009987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2819400" y="4495895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5486400" y="4495895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learned</a:t>
            </a: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5486400" y="3581400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your favorite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2881440" y="3581400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hand-crafted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 features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MFCC</a:t>
            </a:r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6950880" y="58617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V="1">
            <a:off x="4046400" y="5854021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2819400" y="6339929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>
            <a:off x="5486400" y="6339929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learned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5486400" y="5425434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your favorite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2881440" y="5425434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hand-crafted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 features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Bag-of-words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60364-41E5-0F27-1511-C11A228A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81564-10EE-1AAB-EE97-DE3B1ECB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34074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459416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733800"/>
            <a:ext cx="2174636" cy="649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733800"/>
            <a:ext cx="1861447" cy="649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419600"/>
            <a:ext cx="1891440" cy="649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2" y="1371600"/>
            <a:ext cx="3063668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9" y="1371600"/>
            <a:ext cx="1940768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5257" y="1371600"/>
            <a:ext cx="3320143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281940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SIFT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44683" y="2819400"/>
            <a:ext cx="161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Spin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93235" y="5105400"/>
            <a:ext cx="71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HoG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5566" y="5105400"/>
            <a:ext cx="106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Textons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7999" y="5791200"/>
            <a:ext cx="2992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and many many more….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33413-8298-A373-797D-60A28F0B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3F249-D48E-6BC4-774F-45758B7C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9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950880" y="39920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04640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159360" y="4470229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230720" y="4470229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820480" y="4470229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886720" y="3554293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384800" y="3554293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Mixture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Gaussians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881440" y="3554293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MFCC</a:t>
            </a:r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558144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04640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3159360" y="2543307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4230720" y="2543307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820480" y="2543307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886720" y="1628812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4384800" y="1628812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K-Means/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pooling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SIFT/HOG</a:t>
            </a:r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>
            <a:off x="558144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“car”</a:t>
            </a: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6952321" y="5854215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404640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159360" y="6332346"/>
            <a:ext cx="52704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4230720" y="6332346"/>
            <a:ext cx="141696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5820480" y="6332346"/>
            <a:ext cx="1149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5886720" y="5416409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76" name="Rectangle 32"/>
          <p:cNvSpPr>
            <a:spLocks noChangeArrowheads="1"/>
          </p:cNvSpPr>
          <p:nvPr/>
        </p:nvSpPr>
        <p:spPr bwMode="auto">
          <a:xfrm>
            <a:off x="4384800" y="5416409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n-grams</a:t>
            </a: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2882880" y="5416409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Parse Tree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Syntactic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>
            <a:off x="558144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burrito place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Traditional Machine Learning (more accurately)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715000" y="990600"/>
            <a:ext cx="0" cy="57150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15000" y="864513"/>
            <a:ext cx="1407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“Learned”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715000" y="1371600"/>
            <a:ext cx="609600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FEF19-9036-670E-BCB8-C93617A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4EDC-F5D0-56AF-89E1-3815E792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86186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950880" y="39920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04640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159360" y="4470229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230720" y="4470229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820480" y="4470229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886720" y="3554293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384800" y="3554293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Mixture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Gaussians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881440" y="3554293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MFCC</a:t>
            </a:r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558144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04640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3159360" y="2543307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4230720" y="2543307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820480" y="2543307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886720" y="1628812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4384800" y="1628812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K-Means/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pooling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SIFT/HOG</a:t>
            </a:r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>
            <a:off x="558144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“car”</a:t>
            </a: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6952321" y="5854215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404640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159360" y="6332346"/>
            <a:ext cx="52704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4230720" y="6332346"/>
            <a:ext cx="141696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unsupervised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5820480" y="6332346"/>
            <a:ext cx="1149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supervised</a:t>
            </a: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5886720" y="5416409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6176" name="Rectangle 32"/>
          <p:cNvSpPr>
            <a:spLocks noChangeArrowheads="1"/>
          </p:cNvSpPr>
          <p:nvPr/>
        </p:nvSpPr>
        <p:spPr bwMode="auto">
          <a:xfrm>
            <a:off x="4384800" y="5416409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n-grams</a:t>
            </a: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2882880" y="5416409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Parse Tree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</a:tabLst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Syntactic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>
            <a:off x="558144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burrito place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Deep Learning = End-to-End Learning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15000" y="864513"/>
            <a:ext cx="1407958" cy="5841087"/>
            <a:chOff x="5715000" y="864513"/>
            <a:chExt cx="1407958" cy="5841087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5715000" y="990600"/>
              <a:ext cx="0" cy="571500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715000" y="864513"/>
              <a:ext cx="14079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97" charset="0"/>
                  <a:ea typeface="ＭＳ Ｐゴシック" pitchFamily="-97" charset="-128"/>
                </a:rPr>
                <a:t>“Learned”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5715000" y="1371600"/>
              <a:ext cx="609600" cy="0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4CC1A-EAC8-2F1D-3504-0148E69E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52655-B0EA-473F-7889-9395E4EC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3317275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-0.32691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r>
              <a:rPr lang="en-US" dirty="0"/>
              <a:t>“Shallow”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models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1889280" y="5089398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245376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Trainable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Feature-Transform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3756961" y="5106680"/>
            <a:ext cx="133920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 flipV="1">
            <a:off x="4471200" y="5103800"/>
            <a:ext cx="627840" cy="1042669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5099041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Trainable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Feature-Transform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6402241" y="5106680"/>
            <a:ext cx="36720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676512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Trainable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Feature-Transform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8068320" y="5106680"/>
            <a:ext cx="36720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6467041" y="5180128"/>
            <a:ext cx="145440" cy="982183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4266721" y="6186794"/>
            <a:ext cx="3561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resias PCfont" charset="0"/>
                <a:ea typeface="ＭＳ Ｐゴシック" charset="0"/>
              </a:rPr>
              <a:t>Learned Internal Representations</a:t>
            </a:r>
          </a:p>
        </p:txBody>
      </p:sp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1" y="4582465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“Shallow”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Deep Learning</a:t>
            </a: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5802312" y="2133600"/>
            <a:ext cx="2908300" cy="1016000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000" tIns="18000" rIns="18000" bIns="1800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“Simple” Trainable </a:t>
            </a:r>
          </a:p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Classifier</a:t>
            </a: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8715375" y="2632075"/>
            <a:ext cx="657225" cy="1587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>
            <a:off x="1847850" y="2632075"/>
            <a:ext cx="657225" cy="1587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2436812" y="2133600"/>
            <a:ext cx="2862263" cy="101123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000" tIns="18000" rIns="18000" bIns="1800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hand-crafted</a:t>
            </a:r>
          </a:p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resias PCfont" charset="0"/>
                <a:ea typeface="ＭＳ Ｐゴシック" pitchFamily="-97" charset="-128"/>
              </a:rPr>
              <a:t>Feature Extractor</a:t>
            </a: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303838" y="2632075"/>
            <a:ext cx="549708" cy="289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67865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Text Box 17"/>
          <p:cNvSpPr txBox="1">
            <a:spLocks noChangeArrowheads="1"/>
          </p:cNvSpPr>
          <p:nvPr/>
        </p:nvSpPr>
        <p:spPr bwMode="auto">
          <a:xfrm>
            <a:off x="3048000" y="3139529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pitchFamily="-97" charset="-128"/>
              </a:rPr>
              <a:t>fixed</a:t>
            </a: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6400800" y="3139529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4000"/>
              </a:lnSpc>
              <a:spcBef>
                <a:spcPct val="50000"/>
              </a:spcBef>
              <a:spcAft>
                <a:spcPts val="522"/>
              </a:spcAft>
              <a:buClrTx/>
              <a:buSzPct val="45000"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learned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313B9-B35F-13F8-257F-2C9FFC4E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05FD5-7CC9-F4ED-0BC8-F9B52CD4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242C9-82B7-C5A1-0A03-3C4D7A8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63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feature extraction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3400" y="3505200"/>
            <a:ext cx="8153400" cy="13716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68E5-77C2-6AD8-DA74-469EB6ED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DBB9C-B7B2-1C18-0F31-378EC339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00278 0.233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Distributed Representations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vs</a:t>
            </a:r>
            <a:r>
              <a:rPr lang="en-US" dirty="0"/>
              <a:t>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681810"/>
            <a:ext cx="7201107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95800" y="1447800"/>
            <a:ext cx="4343400" cy="5105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0953" y="6578469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Moontae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Lee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A0C1-5F49-C162-0BCC-FD3231D6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3654C-2795-D983-564B-14D9892C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BFAFF-DA98-4063-92BA-65479569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8A8FB0-641B-47BD-BF4D-63292339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8:30-9:30 </a:t>
            </a:r>
            <a:r>
              <a:rPr lang="en-US" dirty="0"/>
              <a:t>Module 1: Introduction</a:t>
            </a:r>
          </a:p>
          <a:p>
            <a:r>
              <a:rPr lang="en-US" dirty="0">
                <a:solidFill>
                  <a:srgbClr val="FF0000"/>
                </a:solidFill>
              </a:rPr>
              <a:t>9:45-10:45 </a:t>
            </a:r>
            <a:r>
              <a:rPr lang="en-US" dirty="0"/>
              <a:t>Module 2: Overview &amp; preparation</a:t>
            </a:r>
          </a:p>
          <a:p>
            <a:r>
              <a:rPr lang="en-US" dirty="0">
                <a:solidFill>
                  <a:srgbClr val="FF0000"/>
                </a:solidFill>
              </a:rPr>
              <a:t>11:00-12:00 </a:t>
            </a:r>
            <a:r>
              <a:rPr lang="en-US" dirty="0"/>
              <a:t>Module 3: Neural networks - basics</a:t>
            </a:r>
          </a:p>
          <a:p>
            <a:r>
              <a:rPr lang="en-US" dirty="0">
                <a:solidFill>
                  <a:srgbClr val="FF0000"/>
                </a:solidFill>
              </a:rPr>
              <a:t>12:00-1:15 </a:t>
            </a:r>
            <a:r>
              <a:rPr lang="en-US" dirty="0"/>
              <a:t>Lunch break</a:t>
            </a:r>
          </a:p>
          <a:p>
            <a:r>
              <a:rPr lang="en-US" dirty="0">
                <a:solidFill>
                  <a:srgbClr val="FF0000"/>
                </a:solidFill>
              </a:rPr>
              <a:t>1:15-2:00 </a:t>
            </a:r>
            <a:r>
              <a:rPr lang="en-US" dirty="0"/>
              <a:t>Module 4: Neural networks - models</a:t>
            </a:r>
          </a:p>
          <a:p>
            <a:r>
              <a:rPr lang="en-US" dirty="0">
                <a:solidFill>
                  <a:srgbClr val="FF0000"/>
                </a:solidFill>
              </a:rPr>
              <a:t>2:15-3:00 </a:t>
            </a:r>
            <a:r>
              <a:rPr lang="en-US" dirty="0"/>
              <a:t>Module 5: Convolutional neural networks</a:t>
            </a:r>
          </a:p>
          <a:p>
            <a:r>
              <a:rPr lang="en-US" dirty="0">
                <a:solidFill>
                  <a:srgbClr val="FF0000"/>
                </a:solidFill>
              </a:rPr>
              <a:t>3:15-4:00 </a:t>
            </a:r>
            <a:r>
              <a:rPr lang="en-US" dirty="0"/>
              <a:t>Module 6: Some examples</a:t>
            </a:r>
          </a:p>
          <a:p>
            <a:r>
              <a:rPr lang="en-US" dirty="0">
                <a:solidFill>
                  <a:srgbClr val="FF0000"/>
                </a:solidFill>
              </a:rPr>
              <a:t>4:00</a:t>
            </a:r>
            <a:r>
              <a:rPr lang="en-US" dirty="0"/>
              <a:t> Adjourn</a:t>
            </a:r>
          </a:p>
          <a:p>
            <a:r>
              <a:rPr lang="en-US" dirty="0"/>
              <a:t>Online </a:t>
            </a:r>
            <a:r>
              <a:rPr lang="en-US" i="1" dirty="0"/>
              <a:t>resources</a:t>
            </a:r>
            <a:r>
              <a:rPr lang="en-US" dirty="0"/>
              <a:t>: https://github.com/xhuo17/CDC_DL_2022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A436-CD86-4135-A68C-635B0000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C16B-8229-4AC7-A9BE-A9702CD2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52CA-7BF0-442A-9739-45D373D0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C4DD9-7B51-4E85-AFFB-919BEC2539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F4849336-ED7F-7A82-BA80-47F8E7117AB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1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Distributed Representations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interpret each dimension?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7468763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0953" y="6578469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Moontae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Lee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8F5D-1B3E-4C84-CF3C-798C72C3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273D1-0DB2-DEC9-0DE2-57D2C652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0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dirty="0"/>
              <a:t>Power of distributed representations!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25700"/>
            <a:ext cx="6565900" cy="1993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500" y="2743200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Local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805" y="3657600"/>
            <a:ext cx="12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Distributed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0953" y="6578469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Moontae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Lee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07B36-60B2-0B02-46A8-8430EAE8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27D41-E7E9-F66B-B47A-0C65EB8B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6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dirty="0"/>
              <a:t>Power of distributed representations!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United </a:t>
            </a:r>
            <a:r>
              <a:rPr lang="en-US" dirty="0" err="1"/>
              <a:t>States:Dollar</a:t>
            </a:r>
            <a:r>
              <a:rPr lang="en-US" dirty="0"/>
              <a:t> :: Mexico:?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112000" cy="4645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0953" y="6578469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Moontae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Lee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535AE-F0D7-E39F-E53B-D2B8A5D4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58EC1-2ADF-979C-65F8-824CDC27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49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feature extraction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7C409-DFFA-5361-8172-072AF641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1969E-3B6C-B06B-90C4-36A23C08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7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Problems with Deep Learning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3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Problem#1: Lack of a formal understanding</a:t>
            </a:r>
          </a:p>
          <a:p>
            <a:pPr lvl="1"/>
            <a:r>
              <a:rPr lang="en-US" dirty="0"/>
              <a:t>Non-Convex! Non-Convex! Non-Convex!</a:t>
            </a:r>
          </a:p>
          <a:p>
            <a:pPr lvl="2"/>
            <a:r>
              <a:rPr lang="en-US" dirty="0"/>
              <a:t>Depth&gt;=3: most losses non-convex in parameters</a:t>
            </a:r>
          </a:p>
          <a:p>
            <a:pPr lvl="1"/>
            <a:r>
              <a:rPr lang="en-US" dirty="0"/>
              <a:t>Worse still, existing intuitions from classical statistical learning theory don’t seem to carry over. </a:t>
            </a:r>
          </a:p>
          <a:p>
            <a:pPr lvl="1"/>
            <a:r>
              <a:rPr lang="en-US" dirty="0"/>
              <a:t>Theoretically, we are stumbling in the dark here</a:t>
            </a:r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“Yes, but this just means there’s new theory to be constructed”</a:t>
            </a:r>
          </a:p>
          <a:p>
            <a:pPr lvl="1"/>
            <a:r>
              <a:rPr lang="en-US" dirty="0"/>
              <a:t>“All interesting learning problems are non-convex”</a:t>
            </a:r>
          </a:p>
          <a:p>
            <a:pPr lvl="2"/>
            <a:r>
              <a:rPr lang="en-US" dirty="0"/>
              <a:t>For example, human learning</a:t>
            </a:r>
          </a:p>
          <a:p>
            <a:pPr lvl="3"/>
            <a:r>
              <a:rPr lang="en-US" dirty="0"/>
              <a:t>Order matters </a:t>
            </a:r>
            <a:r>
              <a:rPr lang="en-US" dirty="0">
                <a:sym typeface="Wingdings"/>
              </a:rPr>
              <a:t> wave hands  </a:t>
            </a:r>
            <a:r>
              <a:rPr lang="en-US" dirty="0"/>
              <a:t> non-convexity</a:t>
            </a:r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DD390-2232-858B-810D-5F8EE970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93EE8-32BA-CBB1-669F-D9123EB1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Problem#2: Lack of interpretability</a:t>
            </a:r>
          </a:p>
          <a:p>
            <a:pPr lvl="1"/>
            <a:r>
              <a:rPr lang="en-US" dirty="0"/>
              <a:t>Hard to track down what’s failing</a:t>
            </a:r>
          </a:p>
          <a:p>
            <a:pPr lvl="1"/>
            <a:r>
              <a:rPr lang="en-US" dirty="0"/>
              <a:t>Pipeline systems have “oracle” performances at each step</a:t>
            </a:r>
          </a:p>
          <a:p>
            <a:pPr lvl="1"/>
            <a:r>
              <a:rPr lang="en-US" dirty="0"/>
              <a:t>In end-to-end systems, it’s hard to know why things are not working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A52D-5C01-A28E-9418-A93556AE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3C645-153A-76FF-05BD-1368DEDA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16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Problem#2: Lack of interpretability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57628"/>
            <a:ext cx="3667277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00200"/>
            <a:ext cx="4114799" cy="163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82" y="3257828"/>
            <a:ext cx="3497718" cy="2819400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 bwMode="auto">
          <a:xfrm>
            <a:off x="1295400" y="6248400"/>
            <a:ext cx="6248400" cy="22860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1190" y="6519446"/>
            <a:ext cx="1222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End-to-End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939" y="6519446"/>
            <a:ext cx="91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Pipeline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9623" y="5943600"/>
            <a:ext cx="212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[Fang et al. CVPR15]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0974" y="5943600"/>
            <a:ext cx="2313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Vinyals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et al. CVPR15]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956BC-8680-7BAF-CF28-8D1AE0FB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826097-0905-ABB7-4EB6-9BF00FEA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38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Problem#2: Lack of interpretability</a:t>
            </a:r>
          </a:p>
          <a:p>
            <a:pPr lvl="1"/>
            <a:r>
              <a:rPr lang="en-US" dirty="0"/>
              <a:t>Hard to track down what’s failing</a:t>
            </a:r>
          </a:p>
          <a:p>
            <a:pPr lvl="1"/>
            <a:r>
              <a:rPr lang="en-US" dirty="0"/>
              <a:t>Pipeline systems have “oracle” performances at each step</a:t>
            </a:r>
          </a:p>
          <a:p>
            <a:pPr lvl="1"/>
            <a:r>
              <a:rPr lang="en-US" dirty="0"/>
              <a:t>In end-to-end systems, it’s hard to know why things are not working </a:t>
            </a:r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Tricks of the trade: visualize features, add losses at different layers, pre-train to avoid degenerate initializations… </a:t>
            </a:r>
          </a:p>
          <a:p>
            <a:pPr lvl="1"/>
            <a:r>
              <a:rPr lang="en-US" dirty="0"/>
              <a:t>“We’re working on it” </a:t>
            </a:r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426F5-2147-6C41-B727-89CEBF43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4CCE2-E60A-9DBC-ED9A-943E65C8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Problem#3: Lack of easy reproducibility</a:t>
            </a:r>
          </a:p>
          <a:p>
            <a:pPr lvl="1"/>
            <a:r>
              <a:rPr lang="en-US" dirty="0"/>
              <a:t>Direct consequence of stochasticity &amp; non-convexity </a:t>
            </a:r>
          </a:p>
          <a:p>
            <a:pPr lvl="2"/>
            <a:r>
              <a:rPr lang="en-US" dirty="0"/>
              <a:t>different initializations </a:t>
            </a:r>
            <a:r>
              <a:rPr lang="en-US" dirty="0">
                <a:sym typeface="Wingdings"/>
              </a:rPr>
              <a:t> different local minima</a:t>
            </a:r>
            <a:r>
              <a:rPr lang="en-US" dirty="0"/>
              <a:t> </a:t>
            </a:r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It’s getting much better</a:t>
            </a:r>
          </a:p>
          <a:p>
            <a:pPr lvl="1"/>
            <a:r>
              <a:rPr lang="en-US" dirty="0"/>
              <a:t>Standard toolkits/libraries/frameworks now available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, TensorFlow, </a:t>
            </a:r>
            <a:r>
              <a:rPr lang="en-US" dirty="0" err="1"/>
              <a:t>MxNet</a:t>
            </a:r>
            <a:r>
              <a:rPr lang="en-US" dirty="0"/>
              <a:t>…</a:t>
            </a:r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22632-1421-3684-BA7D-9E2E30B9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7E0EB-A63C-B452-D6EE-FFDCC881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Advocating Statements for Deep Learning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674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 it works, but how?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" y="914400"/>
            <a:ext cx="9129714" cy="5486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89B42-0895-D176-C436-C4A647A0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75074-F2BA-D315-CAFB-03A24E8A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09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Basic Concept: N-dimensional Array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4104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62"/>
          <p:cNvSpPr/>
          <p:nvPr/>
        </p:nvSpPr>
        <p:spPr>
          <a:xfrm>
            <a:off x="1403350" y="3149600"/>
            <a:ext cx="260350" cy="273050"/>
          </a:xfrm>
          <a:custGeom>
            <a:avLst/>
            <a:gdLst>
              <a:gd name="connsiteX0" fmla="*/ 15734 w 260350"/>
              <a:gd name="connsiteY0" fmla="*/ 18491 h 273050"/>
              <a:gd name="connsiteX1" fmla="*/ 265327 w 260350"/>
              <a:gd name="connsiteY1" fmla="*/ 18491 h 273050"/>
              <a:gd name="connsiteX2" fmla="*/ 265327 w 260350"/>
              <a:gd name="connsiteY2" fmla="*/ 285230 h 273050"/>
              <a:gd name="connsiteX3" fmla="*/ 15734 w 260350"/>
              <a:gd name="connsiteY3" fmla="*/ 285230 h 273050"/>
              <a:gd name="connsiteX4" fmla="*/ 15734 w 260350"/>
              <a:gd name="connsiteY4" fmla="*/ 18491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273050">
                <a:moveTo>
                  <a:pt x="15734" y="18491"/>
                </a:moveTo>
                <a:lnTo>
                  <a:pt x="265327" y="18491"/>
                </a:lnTo>
                <a:lnTo>
                  <a:pt x="265327" y="285230"/>
                </a:lnTo>
                <a:lnTo>
                  <a:pt x="15734" y="285230"/>
                </a:lnTo>
                <a:lnTo>
                  <a:pt x="15734" y="18491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3"/>
          <p:cNvSpPr/>
          <p:nvPr/>
        </p:nvSpPr>
        <p:spPr>
          <a:xfrm>
            <a:off x="3524250" y="3149600"/>
            <a:ext cx="1314450" cy="273050"/>
          </a:xfrm>
          <a:custGeom>
            <a:avLst/>
            <a:gdLst>
              <a:gd name="connsiteX0" fmla="*/ 12495 w 1314450"/>
              <a:gd name="connsiteY0" fmla="*/ 18491 h 273050"/>
              <a:gd name="connsiteX1" fmla="*/ 1319876 w 1314450"/>
              <a:gd name="connsiteY1" fmla="*/ 18491 h 273050"/>
              <a:gd name="connsiteX2" fmla="*/ 1319876 w 1314450"/>
              <a:gd name="connsiteY2" fmla="*/ 285230 h 273050"/>
              <a:gd name="connsiteX3" fmla="*/ 12495 w 1314450"/>
              <a:gd name="connsiteY3" fmla="*/ 285230 h 273050"/>
              <a:gd name="connsiteX4" fmla="*/ 12495 w 1314450"/>
              <a:gd name="connsiteY4" fmla="*/ 18491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273050">
                <a:moveTo>
                  <a:pt x="12495" y="18491"/>
                </a:moveTo>
                <a:lnTo>
                  <a:pt x="1319876" y="18491"/>
                </a:lnTo>
                <a:lnTo>
                  <a:pt x="1319876" y="285230"/>
                </a:lnTo>
                <a:lnTo>
                  <a:pt x="12495" y="285230"/>
                </a:lnTo>
                <a:lnTo>
                  <a:pt x="12495" y="18491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4"/>
          <p:cNvSpPr/>
          <p:nvPr/>
        </p:nvSpPr>
        <p:spPr>
          <a:xfrm>
            <a:off x="6534150" y="3098800"/>
            <a:ext cx="1301750" cy="895350"/>
          </a:xfrm>
          <a:custGeom>
            <a:avLst/>
            <a:gdLst>
              <a:gd name="connsiteX0" fmla="*/ 6727 w 1301750"/>
              <a:gd name="connsiteY0" fmla="*/ 14814 h 895350"/>
              <a:gd name="connsiteX1" fmla="*/ 1314109 w 1301750"/>
              <a:gd name="connsiteY1" fmla="*/ 14814 h 895350"/>
              <a:gd name="connsiteX2" fmla="*/ 1314109 w 1301750"/>
              <a:gd name="connsiteY2" fmla="*/ 905736 h 895350"/>
              <a:gd name="connsiteX3" fmla="*/ 6727 w 1301750"/>
              <a:gd name="connsiteY3" fmla="*/ 905736 h 895350"/>
              <a:gd name="connsiteX4" fmla="*/ 6727 w 1301750"/>
              <a:gd name="connsiteY4" fmla="*/ 14814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750" h="895350">
                <a:moveTo>
                  <a:pt x="6727" y="14814"/>
                </a:moveTo>
                <a:lnTo>
                  <a:pt x="1314109" y="14814"/>
                </a:lnTo>
                <a:lnTo>
                  <a:pt x="1314109" y="905736"/>
                </a:lnTo>
                <a:lnTo>
                  <a:pt x="6727" y="905736"/>
                </a:lnTo>
                <a:lnTo>
                  <a:pt x="6727" y="14814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5"/>
          <p:cNvSpPr txBox="1"/>
          <p:nvPr/>
        </p:nvSpPr>
        <p:spPr>
          <a:xfrm>
            <a:off x="368300" y="1003211"/>
            <a:ext cx="7662880" cy="1452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N-dimensional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Array</a:t>
            </a:r>
            <a:r>
              <a:rPr lang="en-US" altLang="zh-CN" sz="2800" b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Examples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4"/>
              </a:lnSpc>
            </a:pPr>
            <a:endParaRPr lang="en-US" dirty="0"/>
          </a:p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N-dimensional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array,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short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ndarray,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main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data</a:t>
            </a:r>
          </a:p>
          <a:p>
            <a:pPr indent="2413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structure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machine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learning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neural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networks</a:t>
            </a:r>
          </a:p>
        </p:txBody>
      </p:sp>
      <p:sp>
        <p:nvSpPr>
          <p:cNvPr id="266" name="TextBox 266"/>
          <p:cNvSpPr txBox="1"/>
          <p:nvPr/>
        </p:nvSpPr>
        <p:spPr>
          <a:xfrm>
            <a:off x="965200" y="2660138"/>
            <a:ext cx="1283434" cy="2522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0-d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(scalar)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9"/>
              </a:lnSpc>
            </a:pPr>
            <a:endParaRPr lang="en-US" dirty="0"/>
          </a:p>
          <a:p>
            <a:pPr indent="406400">
              <a:lnSpc>
                <a:spcPct val="103750"/>
              </a:lnSpc>
            </a:pPr>
            <a:r>
              <a:rPr lang="en-US" altLang="zh-CN" sz="1200" spc="215" dirty="0">
                <a:solidFill>
                  <a:srgbClr val="464644"/>
                </a:solidFill>
                <a:latin typeface="Times New Roman"/>
                <a:ea typeface="Times New Roman"/>
              </a:rPr>
              <a:t>1.0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class</a:t>
            </a:r>
            <a:r>
              <a:rPr lang="en-US" altLang="zh-CN" spc="-11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label</a:t>
            </a:r>
          </a:p>
        </p:txBody>
      </p:sp>
      <p:sp>
        <p:nvSpPr>
          <p:cNvPr id="267" name="TextBox 267"/>
          <p:cNvSpPr txBox="1"/>
          <p:nvPr/>
        </p:nvSpPr>
        <p:spPr>
          <a:xfrm>
            <a:off x="3378200" y="2660138"/>
            <a:ext cx="1664616" cy="2522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15900"/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1-d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(vector)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9"/>
              </a:lnSpc>
            </a:pPr>
            <a:endParaRPr lang="en-US" dirty="0"/>
          </a:p>
          <a:p>
            <a:pPr>
              <a:lnSpc>
                <a:spcPct val="103750"/>
              </a:lnSpc>
            </a:pP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[1.0,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5" dirty="0">
                <a:solidFill>
                  <a:srgbClr val="464644"/>
                </a:solidFill>
                <a:latin typeface="Times New Roman"/>
                <a:ea typeface="Times New Roman"/>
              </a:rPr>
              <a:t>2.7,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15" dirty="0">
                <a:solidFill>
                  <a:srgbClr val="464644"/>
                </a:solidFill>
                <a:latin typeface="Times New Roman"/>
                <a:ea typeface="Times New Roman"/>
              </a:rPr>
              <a:t>3.4]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indent="50800"/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feature</a:t>
            </a:r>
            <a:r>
              <a:rPr lang="en-US" altLang="zh-CN" spc="-11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vector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6261101" y="2660138"/>
            <a:ext cx="1719839" cy="29498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42900"/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2-d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(matrix)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9"/>
              </a:lnSpc>
            </a:pPr>
            <a:endParaRPr lang="en-US" dirty="0"/>
          </a:p>
          <a:p>
            <a:pPr marL="243854" indent="-91454" hangingPunct="0">
              <a:lnSpc>
                <a:spcPct val="110833"/>
              </a:lnSpc>
            </a:pP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[[1.0,</a:t>
            </a:r>
            <a:r>
              <a:rPr lang="en-US" altLang="zh-CN" sz="1200" spc="204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2.7,</a:t>
            </a:r>
            <a:r>
              <a:rPr lang="en-US" altLang="zh-CN" sz="1200" spc="204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20" dirty="0">
                <a:solidFill>
                  <a:srgbClr val="464644"/>
                </a:solidFill>
                <a:latin typeface="Times New Roman"/>
                <a:ea typeface="Times New Roman"/>
              </a:rPr>
              <a:t>3.4]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[5.0,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0.2,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15" dirty="0">
                <a:solidFill>
                  <a:srgbClr val="464644"/>
                </a:solidFill>
                <a:latin typeface="Times New Roman"/>
                <a:ea typeface="Times New Roman"/>
              </a:rPr>
              <a:t>4.6]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[4.3,</a:t>
            </a:r>
            <a:r>
              <a:rPr lang="en-US" altLang="zh-CN" sz="1200" spc="19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5" dirty="0">
                <a:solidFill>
                  <a:srgbClr val="464644"/>
                </a:solidFill>
                <a:latin typeface="Times New Roman"/>
                <a:ea typeface="Times New Roman"/>
              </a:rPr>
              <a:t>8.5,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4" dirty="0">
                <a:solidFill>
                  <a:srgbClr val="464644"/>
                </a:solidFill>
                <a:latin typeface="Times New Roman"/>
                <a:ea typeface="Times New Roman"/>
              </a:rPr>
              <a:t>0.2]]</a:t>
            </a:r>
          </a:p>
          <a:p>
            <a:pPr>
              <a:lnSpc>
                <a:spcPts val="1864"/>
              </a:lnSpc>
            </a:pPr>
            <a:endParaRPr lang="en-US" dirty="0"/>
          </a:p>
          <a:p>
            <a:pPr hangingPunct="0">
              <a:lnSpc>
                <a:spcPct val="95833"/>
              </a:lnSpc>
            </a:pPr>
            <a:r>
              <a:rPr lang="en-US" altLang="zh-CN" spc="44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spc="-279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34" dirty="0">
                <a:solidFill>
                  <a:srgbClr val="464644"/>
                </a:solidFill>
                <a:latin typeface="Arial"/>
                <a:ea typeface="Arial"/>
              </a:rPr>
              <a:t>example-by-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feature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matrix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1" y="2068831"/>
            <a:ext cx="1188719" cy="960119"/>
          </a:xfrm>
          <a:prstGeom prst="rect">
            <a:avLst/>
          </a:prstGeom>
        </p:spPr>
      </p:pic>
      <p:pic>
        <p:nvPicPr>
          <p:cNvPr id="273" name="Picture 2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2068830"/>
            <a:ext cx="358140" cy="289560"/>
          </a:xfrm>
          <a:prstGeom prst="rect">
            <a:avLst/>
          </a:prstGeom>
        </p:spPr>
      </p:pic>
      <p:pic>
        <p:nvPicPr>
          <p:cNvPr id="274" name="Picture 2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068830"/>
            <a:ext cx="373380" cy="289560"/>
          </a:xfrm>
          <a:prstGeom prst="rect">
            <a:avLst/>
          </a:prstGeom>
        </p:spPr>
      </p:pic>
      <p:pic>
        <p:nvPicPr>
          <p:cNvPr id="275" name="Picture 2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920" y="2068830"/>
            <a:ext cx="373380" cy="289560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640" y="2068830"/>
            <a:ext cx="365760" cy="289560"/>
          </a:xfrm>
          <a:prstGeom prst="rect">
            <a:avLst/>
          </a:prstGeom>
        </p:spPr>
      </p:pic>
      <p:pic>
        <p:nvPicPr>
          <p:cNvPr id="277" name="Picture 2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680" y="2122170"/>
            <a:ext cx="365760" cy="1097280"/>
          </a:xfrm>
          <a:prstGeom prst="rect">
            <a:avLst/>
          </a:prstGeom>
        </p:spPr>
      </p:pic>
      <p:pic>
        <p:nvPicPr>
          <p:cNvPr id="278" name="Picture 2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780" y="2122170"/>
            <a:ext cx="365760" cy="1097280"/>
          </a:xfrm>
          <a:prstGeom prst="rect">
            <a:avLst/>
          </a:prstGeom>
        </p:spPr>
      </p:pic>
      <p:pic>
        <p:nvPicPr>
          <p:cNvPr id="279" name="Picture 2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0" y="2122170"/>
            <a:ext cx="358140" cy="1097280"/>
          </a:xfrm>
          <a:prstGeom prst="rect">
            <a:avLst/>
          </a:prstGeom>
        </p:spPr>
      </p:pic>
      <p:pic>
        <p:nvPicPr>
          <p:cNvPr id="280" name="Picture 2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2122170"/>
            <a:ext cx="373380" cy="1097280"/>
          </a:xfrm>
          <a:prstGeom prst="rect">
            <a:avLst/>
          </a:prstGeom>
        </p:spPr>
      </p:pic>
      <p:sp>
        <p:nvSpPr>
          <p:cNvPr id="2" name="TextBox 280"/>
          <p:cNvSpPr txBox="1"/>
          <p:nvPr/>
        </p:nvSpPr>
        <p:spPr>
          <a:xfrm>
            <a:off x="368300" y="1003210"/>
            <a:ext cx="436287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Array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Examples,</a:t>
            </a:r>
            <a:r>
              <a:rPr lang="en-US" altLang="zh-CN" sz="2800" b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cont</a:t>
            </a:r>
          </a:p>
        </p:txBody>
      </p:sp>
      <p:sp>
        <p:nvSpPr>
          <p:cNvPr id="281" name="TextBox 281"/>
          <p:cNvSpPr txBox="1"/>
          <p:nvPr/>
        </p:nvSpPr>
        <p:spPr>
          <a:xfrm>
            <a:off x="673101" y="1669540"/>
            <a:ext cx="1750349" cy="3902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698500"/>
            <a:r>
              <a:rPr lang="en-US" altLang="zh-CN" spc="-5" dirty="0">
                <a:solidFill>
                  <a:srgbClr val="464644"/>
                </a:solidFill>
                <a:latin typeface="Arial"/>
                <a:ea typeface="Arial"/>
              </a:rPr>
              <a:t>3-d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9"/>
              </a:lnSpc>
            </a:pPr>
            <a:endParaRPr lang="en-US" dirty="0"/>
          </a:p>
          <a:p>
            <a:pPr marL="182910" indent="-182910" hangingPunct="0">
              <a:lnSpc>
                <a:spcPct val="110833"/>
              </a:lnSpc>
            </a:pP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[[[0.1,</a:t>
            </a:r>
            <a:r>
              <a:rPr lang="en-US" altLang="zh-CN" sz="1200" spc="209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4" dirty="0">
                <a:solidFill>
                  <a:srgbClr val="464644"/>
                </a:solidFill>
                <a:latin typeface="Times New Roman"/>
                <a:ea typeface="Times New Roman"/>
              </a:rPr>
              <a:t>2.7,</a:t>
            </a:r>
            <a:r>
              <a:rPr lang="en-US" altLang="zh-CN" sz="1200" spc="209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20" dirty="0">
                <a:solidFill>
                  <a:srgbClr val="464644"/>
                </a:solidFill>
                <a:latin typeface="Times New Roman"/>
                <a:ea typeface="Times New Roman"/>
              </a:rPr>
              <a:t>3.4]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[5.0,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0.2,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15" dirty="0">
                <a:solidFill>
                  <a:srgbClr val="464644"/>
                </a:solidFill>
                <a:latin typeface="Times New Roman"/>
                <a:ea typeface="Times New Roman"/>
              </a:rPr>
              <a:t>4.6]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[4.3,</a:t>
            </a:r>
            <a:r>
              <a:rPr lang="en-US" altLang="zh-CN" sz="1200" spc="19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5" dirty="0">
                <a:solidFill>
                  <a:srgbClr val="464644"/>
                </a:solidFill>
                <a:latin typeface="Times New Roman"/>
                <a:ea typeface="Times New Roman"/>
              </a:rPr>
              <a:t>8.5,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4" dirty="0">
                <a:solidFill>
                  <a:srgbClr val="464644"/>
                </a:solidFill>
                <a:latin typeface="Times New Roman"/>
                <a:ea typeface="Times New Roman"/>
              </a:rPr>
              <a:t>0.2]]</a:t>
            </a:r>
          </a:p>
          <a:p>
            <a:pPr marL="182910" indent="-91455" hangingPunct="0">
              <a:lnSpc>
                <a:spcPct val="110833"/>
              </a:lnSpc>
            </a:pP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[[3.2,</a:t>
            </a:r>
            <a:r>
              <a:rPr lang="en-US" altLang="zh-CN" sz="1200" spc="204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5.7,</a:t>
            </a:r>
            <a:r>
              <a:rPr lang="en-US" altLang="zh-CN" sz="1200" spc="204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20" dirty="0">
                <a:solidFill>
                  <a:srgbClr val="464644"/>
                </a:solidFill>
                <a:latin typeface="Times New Roman"/>
                <a:ea typeface="Times New Roman"/>
              </a:rPr>
              <a:t>3.4]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[5.4,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6.2,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15" dirty="0">
                <a:solidFill>
                  <a:srgbClr val="464644"/>
                </a:solidFill>
                <a:latin typeface="Times New Roman"/>
                <a:ea typeface="Times New Roman"/>
              </a:rPr>
              <a:t>3.2]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90" dirty="0">
                <a:solidFill>
                  <a:srgbClr val="464644"/>
                </a:solidFill>
                <a:latin typeface="Times New Roman"/>
                <a:ea typeface="Times New Roman"/>
              </a:rPr>
              <a:t>[4.1,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4" dirty="0">
                <a:solidFill>
                  <a:srgbClr val="464644"/>
                </a:solidFill>
                <a:latin typeface="Times New Roman"/>
                <a:ea typeface="Times New Roman"/>
              </a:rPr>
              <a:t>3.5,</a:t>
            </a:r>
            <a:r>
              <a:rPr lang="en-US" altLang="zh-CN" sz="1200" spc="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0" dirty="0">
                <a:solidFill>
                  <a:srgbClr val="464644"/>
                </a:solidFill>
                <a:latin typeface="Times New Roman"/>
                <a:ea typeface="Times New Roman"/>
              </a:rPr>
              <a:t>6.2]]]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35"/>
              </a:lnSpc>
            </a:pPr>
            <a:endParaRPr lang="en-US" dirty="0"/>
          </a:p>
          <a:p>
            <a:pPr marL="101600" hangingPunct="0">
              <a:lnSpc>
                <a:spcPct val="97083"/>
              </a:lnSpc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RGB</a:t>
            </a:r>
            <a:r>
              <a:rPr lang="en-US" altLang="zh-CN" spc="-9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image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(width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spc="-5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height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br/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spc="-1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channels)</a:t>
            </a:r>
          </a:p>
        </p:txBody>
      </p:sp>
      <p:sp>
        <p:nvSpPr>
          <p:cNvPr id="282" name="TextBox 282"/>
          <p:cNvSpPr txBox="1"/>
          <p:nvPr/>
        </p:nvSpPr>
        <p:spPr>
          <a:xfrm>
            <a:off x="3619500" y="1669540"/>
            <a:ext cx="1474108" cy="391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508000"/>
            <a:r>
              <a:rPr lang="en-US" altLang="zh-CN" spc="-5" dirty="0">
                <a:solidFill>
                  <a:srgbClr val="464644"/>
                </a:solidFill>
                <a:latin typeface="Arial"/>
                <a:ea typeface="Arial"/>
              </a:rPr>
              <a:t>4-d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39"/>
              </a:lnSpc>
            </a:pPr>
            <a:endParaRPr lang="en-US" dirty="0"/>
          </a:p>
          <a:p>
            <a:pPr marL="442021" indent="-365821" hangingPunct="0">
              <a:lnSpc>
                <a:spcPct val="110833"/>
              </a:lnSpc>
            </a:pPr>
            <a:r>
              <a:rPr lang="en-US" altLang="zh-CN" sz="1200" spc="405" dirty="0">
                <a:solidFill>
                  <a:srgbClr val="464644"/>
                </a:solidFill>
                <a:latin typeface="Times New Roman"/>
                <a:ea typeface="Times New Roman"/>
              </a:rPr>
              <a:t>[[[[.</a:t>
            </a:r>
            <a:r>
              <a:rPr lang="en-US" altLang="zh-CN" sz="1200" spc="32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34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2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25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200" spc="409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409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9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41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15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</a:p>
          <a:p>
            <a:pPr indent="442021">
              <a:lnSpc>
                <a:spcPct val="103750"/>
              </a:lnSpc>
            </a:pPr>
            <a:r>
              <a:rPr lang="en-US" altLang="zh-CN" sz="1200" spc="334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4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40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19" dirty="0">
                <a:solidFill>
                  <a:srgbClr val="464644"/>
                </a:solidFill>
                <a:latin typeface="Times New Roman"/>
                <a:ea typeface="Times New Roman"/>
              </a:rPr>
              <a:t>.]]]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0"/>
              </a:lnSpc>
            </a:pPr>
            <a:endParaRPr lang="en-US" dirty="0"/>
          </a:p>
          <a:p>
            <a:pPr hangingPunct="0">
              <a:lnSpc>
                <a:spcPct val="97083"/>
              </a:lnSpc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batch</a:t>
            </a:r>
            <a:r>
              <a:rPr lang="en-US" altLang="zh-CN" spc="-9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of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64" dirty="0">
                <a:solidFill>
                  <a:srgbClr val="464644"/>
                </a:solidFill>
                <a:latin typeface="Arial"/>
                <a:ea typeface="Arial"/>
              </a:rPr>
              <a:t>RGB</a:t>
            </a:r>
            <a:r>
              <a:rPr lang="en-US" altLang="zh-CN" spc="-23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50" dirty="0">
                <a:solidFill>
                  <a:srgbClr val="464644"/>
                </a:solidFill>
                <a:latin typeface="Arial"/>
                <a:ea typeface="Arial"/>
              </a:rPr>
              <a:t>images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40" dirty="0">
                <a:solidFill>
                  <a:srgbClr val="464644"/>
                </a:solidFill>
                <a:latin typeface="Arial"/>
                <a:ea typeface="Arial"/>
              </a:rPr>
              <a:t>(batch-size</a:t>
            </a:r>
            <a:r>
              <a:rPr lang="en-US" altLang="zh-CN" spc="-25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69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width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spc="-5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height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spc="-1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channels)</a:t>
            </a:r>
          </a:p>
        </p:txBody>
      </p:sp>
      <p:sp>
        <p:nvSpPr>
          <p:cNvPr id="283" name="TextBox 283"/>
          <p:cNvSpPr txBox="1"/>
          <p:nvPr/>
        </p:nvSpPr>
        <p:spPr>
          <a:xfrm>
            <a:off x="6083301" y="1783839"/>
            <a:ext cx="2045235" cy="3674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914400"/>
            <a:r>
              <a:rPr lang="en-US" altLang="zh-CN" spc="-5" dirty="0">
                <a:solidFill>
                  <a:srgbClr val="464644"/>
                </a:solidFill>
                <a:latin typeface="Arial"/>
                <a:ea typeface="Arial"/>
              </a:rPr>
              <a:t>5-d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39"/>
              </a:lnSpc>
            </a:pPr>
            <a:endParaRPr lang="en-US" dirty="0"/>
          </a:p>
          <a:p>
            <a:pPr marL="632521" indent="-365821" hangingPunct="0">
              <a:lnSpc>
                <a:spcPct val="110833"/>
              </a:lnSpc>
            </a:pPr>
            <a:r>
              <a:rPr lang="en-US" altLang="zh-CN" sz="1200" spc="405" dirty="0">
                <a:solidFill>
                  <a:srgbClr val="464644"/>
                </a:solidFill>
                <a:latin typeface="Times New Roman"/>
                <a:ea typeface="Times New Roman"/>
              </a:rPr>
              <a:t>[[[[.</a:t>
            </a:r>
            <a:r>
              <a:rPr lang="en-US" altLang="zh-CN" sz="1200" spc="32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34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2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25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200" spc="409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409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9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41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15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</a:p>
          <a:p>
            <a:pPr indent="632521">
              <a:lnSpc>
                <a:spcPct val="103750"/>
              </a:lnSpc>
            </a:pPr>
            <a:r>
              <a:rPr lang="en-US" altLang="zh-CN" sz="1200" spc="334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45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40" dirty="0">
                <a:solidFill>
                  <a:srgbClr val="464644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200" spc="35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19" dirty="0">
                <a:solidFill>
                  <a:srgbClr val="464644"/>
                </a:solidFill>
                <a:latin typeface="Times New Roman"/>
                <a:ea typeface="Times New Roman"/>
              </a:rPr>
              <a:t>.]]]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29"/>
              </a:lnSpc>
            </a:pPr>
            <a:endParaRPr lang="en-US" dirty="0"/>
          </a:p>
          <a:p>
            <a:pPr hangingPunct="0">
              <a:lnSpc>
                <a:spcPct val="97083"/>
              </a:lnSpc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batch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of</a:t>
            </a:r>
            <a:r>
              <a:rPr lang="en-US" altLang="zh-CN" spc="-9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videos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(batch-size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time</a:t>
            </a:r>
            <a:r>
              <a:rPr lang="en-US" altLang="zh-CN" spc="-5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width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height</a:t>
            </a:r>
            <a:r>
              <a:rPr lang="en-US" altLang="zh-CN" spc="1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ea typeface="Arial"/>
              </a:rPr>
              <a:t>ch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annels)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4065270"/>
            <a:ext cx="2308860" cy="193548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20" y="4088130"/>
            <a:ext cx="2270760" cy="1905000"/>
          </a:xfrm>
          <a:prstGeom prst="rect">
            <a:avLst/>
          </a:prstGeom>
        </p:spPr>
      </p:pic>
      <p:sp>
        <p:nvSpPr>
          <p:cNvPr id="2" name="TextBox 288"/>
          <p:cNvSpPr txBox="1"/>
          <p:nvPr/>
        </p:nvSpPr>
        <p:spPr>
          <a:xfrm>
            <a:off x="368301" y="1003211"/>
            <a:ext cx="6823169" cy="2547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Create</a:t>
            </a:r>
            <a:r>
              <a:rPr lang="en-US" altLang="zh-CN" sz="28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Arrays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14"/>
              </a:lnSpc>
            </a:pPr>
            <a:endParaRPr lang="en-US" dirty="0"/>
          </a:p>
          <a:p>
            <a:pPr indent="127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Create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arrays</a:t>
            </a:r>
            <a:r>
              <a:rPr lang="en-US" altLang="zh-CN" sz="24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with</a:t>
            </a:r>
          </a:p>
          <a:p>
            <a:pPr>
              <a:lnSpc>
                <a:spcPts val="515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shape,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e.g.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3-by-4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matrix</a:t>
            </a:r>
          </a:p>
          <a:p>
            <a:pPr>
              <a:lnSpc>
                <a:spcPts val="519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type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element,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e.g.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float</a:t>
            </a:r>
          </a:p>
          <a:p>
            <a:pPr>
              <a:lnSpc>
                <a:spcPts val="415"/>
              </a:lnSpc>
            </a:pPr>
            <a:endParaRPr lang="en-US" dirty="0"/>
          </a:p>
          <a:p>
            <a:pPr indent="469900"/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Element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values,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e.g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all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0s,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or</a:t>
            </a:r>
            <a:r>
              <a:rPr lang="en-US" altLang="zh-CN" sz="2400" spc="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random</a:t>
            </a:r>
            <a:r>
              <a:rPr lang="en-US" altLang="zh-CN" sz="240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values</a:t>
            </a:r>
          </a:p>
        </p:txBody>
      </p:sp>
      <p:sp>
        <p:nvSpPr>
          <p:cNvPr id="289" name="TextBox 289"/>
          <p:cNvSpPr txBox="1"/>
          <p:nvPr/>
        </p:nvSpPr>
        <p:spPr>
          <a:xfrm>
            <a:off x="3162301" y="3739638"/>
            <a:ext cx="4966801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2705100" algn="l"/>
              </a:tabLst>
            </a:pP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normal</a:t>
            </a:r>
            <a:r>
              <a:rPr lang="en-US" altLang="zh-CN" spc="-100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distribution	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uniform</a:t>
            </a:r>
            <a:r>
              <a:rPr lang="en-US" altLang="zh-CN" spc="-139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distribution</a:t>
            </a:r>
          </a:p>
        </p:txBody>
      </p:sp>
      <p:sp>
        <p:nvSpPr>
          <p:cNvPr id="290" name="TextBox 290"/>
          <p:cNvSpPr txBox="1"/>
          <p:nvPr/>
        </p:nvSpPr>
        <p:spPr>
          <a:xfrm>
            <a:off x="368301" y="4391149"/>
            <a:ext cx="2352885" cy="140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 hangingPunct="0">
              <a:lnSpc>
                <a:spcPct val="97083"/>
              </a:lnSpc>
            </a:pPr>
            <a:r>
              <a:rPr lang="en-US" altLang="zh-CN" spc="25" dirty="0">
                <a:solidFill>
                  <a:srgbClr val="464644"/>
                </a:solidFill>
                <a:latin typeface="Arial"/>
                <a:ea typeface="Arial"/>
              </a:rPr>
              <a:t>100-by-100</a:t>
            </a:r>
            <a:r>
              <a:rPr lang="en-US" altLang="zh-CN" spc="-229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30" dirty="0">
                <a:solidFill>
                  <a:srgbClr val="464644"/>
                </a:solidFill>
                <a:latin typeface="Arial"/>
                <a:ea typeface="Arial"/>
              </a:rPr>
              <a:t>matrix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br>
              <a:rPr dirty="0"/>
            </a:br>
            <a:r>
              <a:rPr lang="en-US" altLang="zh-CN" spc="34" dirty="0">
                <a:solidFill>
                  <a:srgbClr val="464644"/>
                </a:solidFill>
                <a:latin typeface="Arial"/>
                <a:ea typeface="Arial"/>
              </a:rPr>
              <a:t>with</a:t>
            </a:r>
            <a:r>
              <a:rPr lang="en-US" altLang="zh-CN" spc="-239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spc="44" dirty="0">
                <a:solidFill>
                  <a:srgbClr val="464644"/>
                </a:solidFill>
                <a:latin typeface="Arial"/>
                <a:ea typeface="Arial"/>
              </a:rPr>
              <a:t>elements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generated</a:t>
            </a:r>
            <a:r>
              <a:rPr lang="en-US" altLang="zh-CN" spc="-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from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2"/>
          <p:cNvSpPr/>
          <p:nvPr/>
        </p:nvSpPr>
        <p:spPr>
          <a:xfrm>
            <a:off x="984250" y="2654300"/>
            <a:ext cx="1441450" cy="1085850"/>
          </a:xfrm>
          <a:custGeom>
            <a:avLst/>
            <a:gdLst>
              <a:gd name="connsiteX0" fmla="*/ 11954 w 1441450"/>
              <a:gd name="connsiteY0" fmla="*/ 14818 h 1085850"/>
              <a:gd name="connsiteX1" fmla="*/ 1441983 w 1441450"/>
              <a:gd name="connsiteY1" fmla="*/ 14818 h 1085850"/>
              <a:gd name="connsiteX2" fmla="*/ 1441983 w 1441450"/>
              <a:gd name="connsiteY2" fmla="*/ 1094895 h 1085850"/>
              <a:gd name="connsiteX3" fmla="*/ 11954 w 1441450"/>
              <a:gd name="connsiteY3" fmla="*/ 1094895 h 1085850"/>
              <a:gd name="connsiteX4" fmla="*/ 11954 w 1441450"/>
              <a:gd name="connsiteY4" fmla="*/ 14818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450" h="1085850">
                <a:moveTo>
                  <a:pt x="11954" y="14818"/>
                </a:moveTo>
                <a:lnTo>
                  <a:pt x="1441983" y="14818"/>
                </a:lnTo>
                <a:lnTo>
                  <a:pt x="1441983" y="1094895"/>
                </a:lnTo>
                <a:lnTo>
                  <a:pt x="11954" y="1094895"/>
                </a:lnTo>
                <a:lnTo>
                  <a:pt x="11954" y="14818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reeform 293"/>
          <p:cNvSpPr/>
          <p:nvPr/>
        </p:nvSpPr>
        <p:spPr>
          <a:xfrm>
            <a:off x="1714500" y="2940050"/>
            <a:ext cx="342900" cy="266700"/>
          </a:xfrm>
          <a:custGeom>
            <a:avLst/>
            <a:gdLst>
              <a:gd name="connsiteX0" fmla="*/ 15754 w 342900"/>
              <a:gd name="connsiteY0" fmla="*/ 22997 h 266700"/>
              <a:gd name="connsiteX1" fmla="*/ 346009 w 342900"/>
              <a:gd name="connsiteY1" fmla="*/ 22997 h 266700"/>
              <a:gd name="connsiteX2" fmla="*/ 346009 w 342900"/>
              <a:gd name="connsiteY2" fmla="*/ 274136 h 266700"/>
              <a:gd name="connsiteX3" fmla="*/ 15754 w 342900"/>
              <a:gd name="connsiteY3" fmla="*/ 274136 h 266700"/>
              <a:gd name="connsiteX4" fmla="*/ 15754 w 342900"/>
              <a:gd name="connsiteY4" fmla="*/ 2299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66700">
                <a:moveTo>
                  <a:pt x="15754" y="22997"/>
                </a:moveTo>
                <a:lnTo>
                  <a:pt x="346009" y="22997"/>
                </a:lnTo>
                <a:lnTo>
                  <a:pt x="346009" y="274136"/>
                </a:lnTo>
                <a:lnTo>
                  <a:pt x="15754" y="274136"/>
                </a:lnTo>
                <a:lnTo>
                  <a:pt x="15754" y="229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reeform 294"/>
          <p:cNvSpPr/>
          <p:nvPr/>
        </p:nvSpPr>
        <p:spPr>
          <a:xfrm>
            <a:off x="3416300" y="2686050"/>
            <a:ext cx="1447800" cy="1092200"/>
          </a:xfrm>
          <a:custGeom>
            <a:avLst/>
            <a:gdLst>
              <a:gd name="connsiteX0" fmla="*/ 20026 w 1447800"/>
              <a:gd name="connsiteY0" fmla="*/ 21168 h 1092200"/>
              <a:gd name="connsiteX1" fmla="*/ 1450055 w 1447800"/>
              <a:gd name="connsiteY1" fmla="*/ 21168 h 1092200"/>
              <a:gd name="connsiteX2" fmla="*/ 1450055 w 1447800"/>
              <a:gd name="connsiteY2" fmla="*/ 1101245 h 1092200"/>
              <a:gd name="connsiteX3" fmla="*/ 20026 w 1447800"/>
              <a:gd name="connsiteY3" fmla="*/ 1101245 h 1092200"/>
              <a:gd name="connsiteX4" fmla="*/ 20026 w 1447800"/>
              <a:gd name="connsiteY4" fmla="*/ 21168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1092200">
                <a:moveTo>
                  <a:pt x="20026" y="21168"/>
                </a:moveTo>
                <a:lnTo>
                  <a:pt x="1450055" y="21168"/>
                </a:lnTo>
                <a:lnTo>
                  <a:pt x="1450055" y="1101245"/>
                </a:lnTo>
                <a:lnTo>
                  <a:pt x="20026" y="1101245"/>
                </a:lnTo>
                <a:lnTo>
                  <a:pt x="20026" y="21168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reeform 295"/>
          <p:cNvSpPr/>
          <p:nvPr/>
        </p:nvSpPr>
        <p:spPr>
          <a:xfrm>
            <a:off x="3568700" y="2978150"/>
            <a:ext cx="1244600" cy="266700"/>
          </a:xfrm>
          <a:custGeom>
            <a:avLst/>
            <a:gdLst>
              <a:gd name="connsiteX0" fmla="*/ 22752 w 1244600"/>
              <a:gd name="connsiteY0" fmla="*/ 22997 h 266700"/>
              <a:gd name="connsiteX1" fmla="*/ 1244938 w 1244600"/>
              <a:gd name="connsiteY1" fmla="*/ 22997 h 266700"/>
              <a:gd name="connsiteX2" fmla="*/ 1244938 w 1244600"/>
              <a:gd name="connsiteY2" fmla="*/ 274136 h 266700"/>
              <a:gd name="connsiteX3" fmla="*/ 22752 w 1244600"/>
              <a:gd name="connsiteY3" fmla="*/ 274136 h 266700"/>
              <a:gd name="connsiteX4" fmla="*/ 22752 w 1244600"/>
              <a:gd name="connsiteY4" fmla="*/ 2299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600" h="266700">
                <a:moveTo>
                  <a:pt x="22752" y="22997"/>
                </a:moveTo>
                <a:lnTo>
                  <a:pt x="1244938" y="22997"/>
                </a:lnTo>
                <a:lnTo>
                  <a:pt x="1244938" y="274136"/>
                </a:lnTo>
                <a:lnTo>
                  <a:pt x="22752" y="274136"/>
                </a:lnTo>
                <a:lnTo>
                  <a:pt x="22752" y="229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reeform 296"/>
          <p:cNvSpPr/>
          <p:nvPr/>
        </p:nvSpPr>
        <p:spPr>
          <a:xfrm>
            <a:off x="6210300" y="2609850"/>
            <a:ext cx="1447800" cy="1092200"/>
          </a:xfrm>
          <a:custGeom>
            <a:avLst/>
            <a:gdLst>
              <a:gd name="connsiteX0" fmla="*/ 19173 w 1447800"/>
              <a:gd name="connsiteY0" fmla="*/ 17029 h 1092200"/>
              <a:gd name="connsiteX1" fmla="*/ 1449202 w 1447800"/>
              <a:gd name="connsiteY1" fmla="*/ 17029 h 1092200"/>
              <a:gd name="connsiteX2" fmla="*/ 1449202 w 1447800"/>
              <a:gd name="connsiteY2" fmla="*/ 1097106 h 1092200"/>
              <a:gd name="connsiteX3" fmla="*/ 19173 w 1447800"/>
              <a:gd name="connsiteY3" fmla="*/ 1097106 h 1092200"/>
              <a:gd name="connsiteX4" fmla="*/ 19173 w 1447800"/>
              <a:gd name="connsiteY4" fmla="*/ 17029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1092200">
                <a:moveTo>
                  <a:pt x="19173" y="17029"/>
                </a:moveTo>
                <a:lnTo>
                  <a:pt x="1449202" y="17029"/>
                </a:lnTo>
                <a:lnTo>
                  <a:pt x="1449202" y="1097106"/>
                </a:lnTo>
                <a:lnTo>
                  <a:pt x="19173" y="1097106"/>
                </a:lnTo>
                <a:lnTo>
                  <a:pt x="19173" y="17029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reeform 297"/>
          <p:cNvSpPr/>
          <p:nvPr/>
        </p:nvSpPr>
        <p:spPr>
          <a:xfrm>
            <a:off x="6934200" y="2660650"/>
            <a:ext cx="317500" cy="1003300"/>
          </a:xfrm>
          <a:custGeom>
            <a:avLst/>
            <a:gdLst>
              <a:gd name="connsiteX0" fmla="*/ 21190 w 317500"/>
              <a:gd name="connsiteY0" fmla="*/ 16356 h 1003300"/>
              <a:gd name="connsiteX1" fmla="*/ 318385 w 317500"/>
              <a:gd name="connsiteY1" fmla="*/ 16356 h 1003300"/>
              <a:gd name="connsiteX2" fmla="*/ 318385 w 317500"/>
              <a:gd name="connsiteY2" fmla="*/ 1013004 h 1003300"/>
              <a:gd name="connsiteX3" fmla="*/ 21190 w 317500"/>
              <a:gd name="connsiteY3" fmla="*/ 1013004 h 1003300"/>
              <a:gd name="connsiteX4" fmla="*/ 21190 w 317500"/>
              <a:gd name="connsiteY4" fmla="*/ 16356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" h="1003300">
                <a:moveTo>
                  <a:pt x="21190" y="16356"/>
                </a:moveTo>
                <a:lnTo>
                  <a:pt x="318385" y="16356"/>
                </a:lnTo>
                <a:lnTo>
                  <a:pt x="318385" y="1013004"/>
                </a:lnTo>
                <a:lnTo>
                  <a:pt x="21190" y="1013004"/>
                </a:lnTo>
                <a:lnTo>
                  <a:pt x="21190" y="163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 298"/>
          <p:cNvSpPr/>
          <p:nvPr/>
        </p:nvSpPr>
        <p:spPr>
          <a:xfrm>
            <a:off x="3009900" y="4210050"/>
            <a:ext cx="1447800" cy="1092200"/>
          </a:xfrm>
          <a:custGeom>
            <a:avLst/>
            <a:gdLst>
              <a:gd name="connsiteX0" fmla="*/ 22674 w 1447800"/>
              <a:gd name="connsiteY0" fmla="*/ 24455 h 1092200"/>
              <a:gd name="connsiteX1" fmla="*/ 1452703 w 1447800"/>
              <a:gd name="connsiteY1" fmla="*/ 24455 h 1092200"/>
              <a:gd name="connsiteX2" fmla="*/ 1452703 w 1447800"/>
              <a:gd name="connsiteY2" fmla="*/ 1104531 h 1092200"/>
              <a:gd name="connsiteX3" fmla="*/ 22674 w 1447800"/>
              <a:gd name="connsiteY3" fmla="*/ 1104531 h 1092200"/>
              <a:gd name="connsiteX4" fmla="*/ 22674 w 1447800"/>
              <a:gd name="connsiteY4" fmla="*/ 24455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1092200">
                <a:moveTo>
                  <a:pt x="22674" y="24455"/>
                </a:moveTo>
                <a:lnTo>
                  <a:pt x="1452703" y="24455"/>
                </a:lnTo>
                <a:lnTo>
                  <a:pt x="1452703" y="1104531"/>
                </a:lnTo>
                <a:lnTo>
                  <a:pt x="22674" y="1104531"/>
                </a:lnTo>
                <a:lnTo>
                  <a:pt x="22674" y="24455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reeform 299"/>
          <p:cNvSpPr/>
          <p:nvPr/>
        </p:nvSpPr>
        <p:spPr>
          <a:xfrm>
            <a:off x="3429000" y="4489450"/>
            <a:ext cx="673100" cy="558800"/>
          </a:xfrm>
          <a:custGeom>
            <a:avLst/>
            <a:gdLst>
              <a:gd name="connsiteX0" fmla="*/ 13271 w 673100"/>
              <a:gd name="connsiteY0" fmla="*/ 23982 h 558800"/>
              <a:gd name="connsiteX1" fmla="*/ 676571 w 673100"/>
              <a:gd name="connsiteY1" fmla="*/ 23982 h 558800"/>
              <a:gd name="connsiteX2" fmla="*/ 676571 w 673100"/>
              <a:gd name="connsiteY2" fmla="*/ 563567 h 558800"/>
              <a:gd name="connsiteX3" fmla="*/ 13271 w 673100"/>
              <a:gd name="connsiteY3" fmla="*/ 563567 h 558800"/>
              <a:gd name="connsiteX4" fmla="*/ 13271 w 673100"/>
              <a:gd name="connsiteY4" fmla="*/ 23982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558800">
                <a:moveTo>
                  <a:pt x="13271" y="23982"/>
                </a:moveTo>
                <a:lnTo>
                  <a:pt x="676571" y="23982"/>
                </a:lnTo>
                <a:lnTo>
                  <a:pt x="676571" y="563567"/>
                </a:lnTo>
                <a:lnTo>
                  <a:pt x="13271" y="563567"/>
                </a:lnTo>
                <a:lnTo>
                  <a:pt x="13271" y="2398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reeform 300"/>
          <p:cNvSpPr/>
          <p:nvPr/>
        </p:nvSpPr>
        <p:spPr>
          <a:xfrm>
            <a:off x="5588000" y="4286250"/>
            <a:ext cx="1435100" cy="1092200"/>
          </a:xfrm>
          <a:custGeom>
            <a:avLst/>
            <a:gdLst>
              <a:gd name="connsiteX0" fmla="*/ 15782 w 1435100"/>
              <a:gd name="connsiteY0" fmla="*/ 23420 h 1092200"/>
              <a:gd name="connsiteX1" fmla="*/ 1445810 w 1435100"/>
              <a:gd name="connsiteY1" fmla="*/ 23420 h 1092200"/>
              <a:gd name="connsiteX2" fmla="*/ 1445810 w 1435100"/>
              <a:gd name="connsiteY2" fmla="*/ 1103496 h 1092200"/>
              <a:gd name="connsiteX3" fmla="*/ 15782 w 1435100"/>
              <a:gd name="connsiteY3" fmla="*/ 1103496 h 1092200"/>
              <a:gd name="connsiteX4" fmla="*/ 15782 w 1435100"/>
              <a:gd name="connsiteY4" fmla="*/ 2342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1092200">
                <a:moveTo>
                  <a:pt x="15782" y="23420"/>
                </a:moveTo>
                <a:lnTo>
                  <a:pt x="1445810" y="23420"/>
                </a:lnTo>
                <a:lnTo>
                  <a:pt x="1445810" y="1103496"/>
                </a:lnTo>
                <a:lnTo>
                  <a:pt x="15782" y="1103496"/>
                </a:lnTo>
                <a:lnTo>
                  <a:pt x="15782" y="23420"/>
                </a:lnTo>
                <a:close/>
              </a:path>
            </a:pathLst>
          </a:custGeom>
          <a:solidFill>
            <a:srgbClr val="478C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reeform 301"/>
          <p:cNvSpPr/>
          <p:nvPr/>
        </p:nvSpPr>
        <p:spPr>
          <a:xfrm>
            <a:off x="5715000" y="4362450"/>
            <a:ext cx="304800" cy="266700"/>
          </a:xfrm>
          <a:custGeom>
            <a:avLst/>
            <a:gdLst>
              <a:gd name="connsiteX0" fmla="*/ 310014 w 304800"/>
              <a:gd name="connsiteY0" fmla="*/ 23982 h 266700"/>
              <a:gd name="connsiteX1" fmla="*/ 12819 w 304800"/>
              <a:gd name="connsiteY1" fmla="*/ 23982 h 266700"/>
              <a:gd name="connsiteX2" fmla="*/ 12819 w 304800"/>
              <a:gd name="connsiteY2" fmla="*/ 275121 h 266700"/>
              <a:gd name="connsiteX3" fmla="*/ 310014 w 304800"/>
              <a:gd name="connsiteY3" fmla="*/ 275121 h 266700"/>
              <a:gd name="connsiteX4" fmla="*/ 310014 w 304800"/>
              <a:gd name="connsiteY4" fmla="*/ 2398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266700">
                <a:moveTo>
                  <a:pt x="310014" y="23982"/>
                </a:moveTo>
                <a:lnTo>
                  <a:pt x="12819" y="23982"/>
                </a:lnTo>
                <a:lnTo>
                  <a:pt x="12819" y="275121"/>
                </a:lnTo>
                <a:lnTo>
                  <a:pt x="310014" y="275121"/>
                </a:lnTo>
                <a:lnTo>
                  <a:pt x="310014" y="2398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reeform 302"/>
          <p:cNvSpPr/>
          <p:nvPr/>
        </p:nvSpPr>
        <p:spPr>
          <a:xfrm>
            <a:off x="5715000" y="4819650"/>
            <a:ext cx="304800" cy="266700"/>
          </a:xfrm>
          <a:custGeom>
            <a:avLst/>
            <a:gdLst>
              <a:gd name="connsiteX0" fmla="*/ 310014 w 304800"/>
              <a:gd name="connsiteY0" fmla="*/ 17749 h 266700"/>
              <a:gd name="connsiteX1" fmla="*/ 12819 w 304800"/>
              <a:gd name="connsiteY1" fmla="*/ 17749 h 266700"/>
              <a:gd name="connsiteX2" fmla="*/ 12819 w 304800"/>
              <a:gd name="connsiteY2" fmla="*/ 268888 h 266700"/>
              <a:gd name="connsiteX3" fmla="*/ 310014 w 304800"/>
              <a:gd name="connsiteY3" fmla="*/ 268888 h 266700"/>
              <a:gd name="connsiteX4" fmla="*/ 310014 w 304800"/>
              <a:gd name="connsiteY4" fmla="*/ 17749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266700">
                <a:moveTo>
                  <a:pt x="310014" y="17749"/>
                </a:moveTo>
                <a:lnTo>
                  <a:pt x="12819" y="17749"/>
                </a:lnTo>
                <a:lnTo>
                  <a:pt x="12819" y="268888"/>
                </a:lnTo>
                <a:lnTo>
                  <a:pt x="310014" y="268888"/>
                </a:lnTo>
                <a:lnTo>
                  <a:pt x="310014" y="1774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reeform 303"/>
          <p:cNvSpPr/>
          <p:nvPr/>
        </p:nvSpPr>
        <p:spPr>
          <a:xfrm>
            <a:off x="6311900" y="4349750"/>
            <a:ext cx="304800" cy="266700"/>
          </a:xfrm>
          <a:custGeom>
            <a:avLst/>
            <a:gdLst>
              <a:gd name="connsiteX0" fmla="*/ 313881 w 304800"/>
              <a:gd name="connsiteY0" fmla="*/ 23982 h 266700"/>
              <a:gd name="connsiteX1" fmla="*/ 16686 w 304800"/>
              <a:gd name="connsiteY1" fmla="*/ 23982 h 266700"/>
              <a:gd name="connsiteX2" fmla="*/ 16686 w 304800"/>
              <a:gd name="connsiteY2" fmla="*/ 275121 h 266700"/>
              <a:gd name="connsiteX3" fmla="*/ 313881 w 304800"/>
              <a:gd name="connsiteY3" fmla="*/ 275121 h 266700"/>
              <a:gd name="connsiteX4" fmla="*/ 313881 w 304800"/>
              <a:gd name="connsiteY4" fmla="*/ 2398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266700">
                <a:moveTo>
                  <a:pt x="313881" y="23982"/>
                </a:moveTo>
                <a:lnTo>
                  <a:pt x="16686" y="23982"/>
                </a:lnTo>
                <a:lnTo>
                  <a:pt x="16686" y="275121"/>
                </a:lnTo>
                <a:lnTo>
                  <a:pt x="313881" y="275121"/>
                </a:lnTo>
                <a:lnTo>
                  <a:pt x="313881" y="2398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reeform 304"/>
          <p:cNvSpPr/>
          <p:nvPr/>
        </p:nvSpPr>
        <p:spPr>
          <a:xfrm>
            <a:off x="6311900" y="4819650"/>
            <a:ext cx="304800" cy="266700"/>
          </a:xfrm>
          <a:custGeom>
            <a:avLst/>
            <a:gdLst>
              <a:gd name="connsiteX0" fmla="*/ 313881 w 304800"/>
              <a:gd name="connsiteY0" fmla="*/ 23983 h 266700"/>
              <a:gd name="connsiteX1" fmla="*/ 16686 w 304800"/>
              <a:gd name="connsiteY1" fmla="*/ 23983 h 266700"/>
              <a:gd name="connsiteX2" fmla="*/ 16686 w 304800"/>
              <a:gd name="connsiteY2" fmla="*/ 275121 h 266700"/>
              <a:gd name="connsiteX3" fmla="*/ 313881 w 304800"/>
              <a:gd name="connsiteY3" fmla="*/ 275121 h 266700"/>
              <a:gd name="connsiteX4" fmla="*/ 313881 w 304800"/>
              <a:gd name="connsiteY4" fmla="*/ 2398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266700">
                <a:moveTo>
                  <a:pt x="313881" y="23983"/>
                </a:moveTo>
                <a:lnTo>
                  <a:pt x="16686" y="23983"/>
                </a:lnTo>
                <a:lnTo>
                  <a:pt x="16686" y="275121"/>
                </a:lnTo>
                <a:lnTo>
                  <a:pt x="313881" y="275121"/>
                </a:lnTo>
                <a:lnTo>
                  <a:pt x="313881" y="239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BB54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5"/>
          <p:cNvSpPr txBox="1"/>
          <p:nvPr/>
        </p:nvSpPr>
        <p:spPr>
          <a:xfrm>
            <a:off x="368301" y="1003210"/>
            <a:ext cx="305264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Access</a:t>
            </a:r>
            <a:r>
              <a:rPr lang="en-US" altLang="zh-CN" sz="2800" b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Arial"/>
              </a:rPr>
              <a:t>Elements</a:t>
            </a:r>
          </a:p>
        </p:txBody>
      </p:sp>
      <p:sp>
        <p:nvSpPr>
          <p:cNvPr id="306" name="TextBox 306"/>
          <p:cNvSpPr txBox="1"/>
          <p:nvPr/>
        </p:nvSpPr>
        <p:spPr>
          <a:xfrm>
            <a:off x="749300" y="1948938"/>
            <a:ext cx="1804474" cy="679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An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element: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[1,</a:t>
            </a:r>
            <a:r>
              <a:rPr lang="en-US" altLang="zh-CN" spc="-15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2]</a:t>
            </a:r>
          </a:p>
          <a:p>
            <a:pPr>
              <a:lnSpc>
                <a:spcPts val="1439"/>
              </a:lnSpc>
            </a:pPr>
            <a:endParaRPr lang="en-US" dirty="0"/>
          </a:p>
          <a:p>
            <a:pPr indent="474997">
              <a:lnSpc>
                <a:spcPct val="103750"/>
              </a:lnSpc>
              <a:tabLst>
                <a:tab pos="795091" algn="l"/>
                <a:tab pos="1115184" algn="l"/>
                <a:tab pos="1435277" algn="l"/>
              </a:tabLst>
            </a:pPr>
            <a:r>
              <a:rPr lang="en-US" altLang="zh-CN" sz="1400" spc="139" dirty="0">
                <a:solidFill>
                  <a:srgbClr val="464644"/>
                </a:solidFill>
                <a:latin typeface="Times New Roman"/>
                <a:ea typeface="Times New Roman"/>
              </a:rPr>
              <a:t>0	1	2	</a:t>
            </a:r>
            <a:r>
              <a:rPr lang="en-US" altLang="zh-CN" sz="1400" spc="100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07" name="TextBox 307"/>
          <p:cNvSpPr txBox="1"/>
          <p:nvPr/>
        </p:nvSpPr>
        <p:spPr>
          <a:xfrm>
            <a:off x="3632200" y="1948938"/>
            <a:ext cx="1156118" cy="71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row: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[1,</a:t>
            </a:r>
            <a:r>
              <a:rPr lang="en-US" altLang="zh-CN" spc="-114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:]</a:t>
            </a:r>
          </a:p>
          <a:p>
            <a:pPr>
              <a:lnSpc>
                <a:spcPts val="1739"/>
              </a:lnSpc>
            </a:pPr>
            <a:endParaRPr lang="en-US" dirty="0"/>
          </a:p>
          <a:p>
            <a:pPr indent="30497">
              <a:lnSpc>
                <a:spcPct val="103750"/>
              </a:lnSpc>
              <a:tabLst>
                <a:tab pos="350591" algn="l"/>
                <a:tab pos="670684" algn="l"/>
                <a:tab pos="990777" algn="l"/>
              </a:tabLst>
            </a:pPr>
            <a:r>
              <a:rPr lang="en-US" altLang="zh-CN" sz="1400" spc="139" dirty="0">
                <a:solidFill>
                  <a:srgbClr val="464644"/>
                </a:solidFill>
                <a:latin typeface="Times New Roman"/>
                <a:ea typeface="Times New Roman"/>
              </a:rPr>
              <a:t>0	1	2	</a:t>
            </a:r>
            <a:r>
              <a:rPr lang="en-US" altLang="zh-CN" sz="1400" spc="100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08" name="TextBox 308"/>
          <p:cNvSpPr txBox="1"/>
          <p:nvPr/>
        </p:nvSpPr>
        <p:spPr>
          <a:xfrm>
            <a:off x="6426201" y="1872738"/>
            <a:ext cx="1524713" cy="704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A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column:</a:t>
            </a:r>
            <a:r>
              <a:rPr lang="en-US" altLang="zh-CN" dirty="0">
                <a:solidFill>
                  <a:srgbClr val="464644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[:,</a:t>
            </a:r>
            <a:r>
              <a:rPr lang="en-US" altLang="zh-CN" spc="-114" dirty="0">
                <a:solidFill>
                  <a:srgbClr val="464644"/>
                </a:solidFill>
                <a:latin typeface="Arial"/>
                <a:cs typeface="Arial"/>
              </a:rPr>
              <a:t> 2</a:t>
            </a:r>
            <a:r>
              <a:rPr lang="en-US" altLang="zh-CN" dirty="0">
                <a:solidFill>
                  <a:srgbClr val="464644"/>
                </a:solidFill>
                <a:latin typeface="Arial"/>
                <a:ea typeface="Arial"/>
              </a:rPr>
              <a:t>]</a:t>
            </a:r>
          </a:p>
          <a:p>
            <a:pPr>
              <a:lnSpc>
                <a:spcPts val="1639"/>
              </a:lnSpc>
            </a:pPr>
            <a:endParaRPr lang="en-US" dirty="0"/>
          </a:p>
          <a:p>
            <a:pPr indent="30497">
              <a:lnSpc>
                <a:spcPct val="103750"/>
              </a:lnSpc>
              <a:tabLst>
                <a:tab pos="350591" algn="l"/>
                <a:tab pos="670684" algn="l"/>
                <a:tab pos="990777" algn="l"/>
              </a:tabLst>
            </a:pPr>
            <a:r>
              <a:rPr lang="en-US" altLang="zh-CN" sz="1400" spc="139" dirty="0">
                <a:solidFill>
                  <a:srgbClr val="464644"/>
                </a:solidFill>
                <a:latin typeface="Times New Roman"/>
                <a:ea typeface="Times New Roman"/>
              </a:rPr>
              <a:t>0	1	2	</a:t>
            </a:r>
            <a:r>
              <a:rPr lang="en-US" altLang="zh-CN" sz="1400" spc="100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723901" y="2736850"/>
            <a:ext cx="163847" cy="96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12916"/>
              </a:lnSpc>
            </a:pP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29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10" name="TextBox 310"/>
          <p:cNvSpPr txBox="1"/>
          <p:nvPr/>
        </p:nvSpPr>
        <p:spPr>
          <a:xfrm>
            <a:off x="1130301" y="2736851"/>
            <a:ext cx="1186375" cy="959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	2	3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4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5	6	7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8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12</a:t>
            </a:r>
          </a:p>
          <a:p>
            <a:pPr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13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14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15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11" name="TextBox 311"/>
          <p:cNvSpPr txBox="1"/>
          <p:nvPr/>
        </p:nvSpPr>
        <p:spPr>
          <a:xfrm>
            <a:off x="3162301" y="2774950"/>
            <a:ext cx="163847" cy="96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12916"/>
              </a:lnSpc>
            </a:pP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29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12" name="TextBox 312"/>
          <p:cNvSpPr txBox="1"/>
          <p:nvPr/>
        </p:nvSpPr>
        <p:spPr>
          <a:xfrm>
            <a:off x="3568701" y="2774951"/>
            <a:ext cx="1186375" cy="959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	2	3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4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5	6	7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8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12</a:t>
            </a:r>
          </a:p>
          <a:p>
            <a:pPr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13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14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15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13" name="TextBox 313"/>
          <p:cNvSpPr txBox="1"/>
          <p:nvPr/>
        </p:nvSpPr>
        <p:spPr>
          <a:xfrm>
            <a:off x="5956301" y="2698750"/>
            <a:ext cx="163847" cy="96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12916"/>
              </a:lnSpc>
            </a:pP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29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6362700" y="2698751"/>
            <a:ext cx="1186374" cy="959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	2	3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4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5	6	7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8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12</a:t>
            </a:r>
          </a:p>
          <a:p>
            <a:pPr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13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14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15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2755901" y="4298950"/>
            <a:ext cx="163847" cy="96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12916"/>
              </a:lnSpc>
            </a:pP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29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16" name="TextBox 316"/>
          <p:cNvSpPr txBox="1"/>
          <p:nvPr/>
        </p:nvSpPr>
        <p:spPr>
          <a:xfrm>
            <a:off x="3162301" y="3968751"/>
            <a:ext cx="1186375" cy="1298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93997">
              <a:lnSpc>
                <a:spcPct val="103750"/>
              </a:lnSpc>
              <a:tabLst>
                <a:tab pos="414091" algn="l"/>
                <a:tab pos="734184" algn="l"/>
                <a:tab pos="1054277" algn="l"/>
              </a:tabLst>
            </a:pPr>
            <a:r>
              <a:rPr lang="en-US" altLang="zh-CN" sz="1400" spc="139" dirty="0">
                <a:solidFill>
                  <a:srgbClr val="464644"/>
                </a:solidFill>
                <a:latin typeface="Times New Roman"/>
                <a:ea typeface="Times New Roman"/>
              </a:rPr>
              <a:t>0	1	2	</a:t>
            </a:r>
            <a:r>
              <a:rPr lang="en-US" altLang="zh-CN" sz="1400" spc="100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  <a:p>
            <a:pPr>
              <a:lnSpc>
                <a:spcPts val="855"/>
              </a:lnSpc>
            </a:pPr>
            <a:endParaRPr lang="en-US" dirty="0"/>
          </a:p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	2	3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4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5	6	7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8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12</a:t>
            </a:r>
          </a:p>
          <a:p>
            <a:pPr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13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14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15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5334001" y="4375150"/>
            <a:ext cx="163847" cy="96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12916"/>
              </a:lnSpc>
            </a:pP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89" dirty="0">
                <a:solidFill>
                  <a:srgbClr val="464644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400" dirty="0">
                <a:solidFill>
                  <a:srgbClr val="464644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29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5727700" y="4044951"/>
            <a:ext cx="1186374" cy="1298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464644"/>
                </a:solidFill>
                <a:latin typeface="Times New Roman"/>
                <a:ea typeface="Times New Roman"/>
              </a:rPr>
              <a:t>0	1	2	</a:t>
            </a:r>
            <a:r>
              <a:rPr lang="en-US" altLang="zh-CN" sz="1400" spc="100" dirty="0">
                <a:solidFill>
                  <a:srgbClr val="464644"/>
                </a:solidFill>
                <a:latin typeface="Times New Roman"/>
                <a:ea typeface="Times New Roman"/>
              </a:rPr>
              <a:t>3</a:t>
            </a:r>
          </a:p>
          <a:p>
            <a:pPr>
              <a:lnSpc>
                <a:spcPts val="855"/>
              </a:lnSpc>
            </a:pPr>
            <a:endParaRPr lang="en-US" dirty="0"/>
          </a:p>
          <a:p>
            <a:pPr indent="106697">
              <a:lnSpc>
                <a:spcPct val="103750"/>
              </a:lnSpc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	2	3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4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  <a:tabLst>
                <a:tab pos="426791" algn="l"/>
                <a:tab pos="746884" algn="l"/>
                <a:tab pos="1066977" algn="l"/>
              </a:tabLst>
            </a:pP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5	6	7	</a:t>
            </a:r>
            <a:r>
              <a:rPr lang="en-US" altLang="zh-CN" sz="1400" spc="100" dirty="0">
                <a:solidFill>
                  <a:srgbClr val="FEFEFE"/>
                </a:solidFill>
                <a:latin typeface="Times New Roman"/>
                <a:ea typeface="Times New Roman"/>
              </a:rPr>
              <a:t>8</a:t>
            </a:r>
          </a:p>
          <a:p>
            <a:pPr indent="106697"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12</a:t>
            </a:r>
          </a:p>
          <a:p>
            <a:pPr>
              <a:lnSpc>
                <a:spcPct val="103750"/>
              </a:lnSpc>
              <a:spcBef>
                <a:spcPts val="154"/>
              </a:spcBef>
            </a:pPr>
            <a:r>
              <a:rPr lang="en-US" altLang="zh-CN" sz="1400" spc="135" dirty="0">
                <a:solidFill>
                  <a:srgbClr val="FEFEFE"/>
                </a:solidFill>
                <a:latin typeface="Times New Roman"/>
                <a:ea typeface="Times New Roman"/>
              </a:rPr>
              <a:t>13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14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15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400" spc="139" dirty="0">
                <a:solidFill>
                  <a:srgbClr val="FEFEFE"/>
                </a:solidFill>
                <a:latin typeface="Times New Roman"/>
                <a:ea typeface="Times New Roman"/>
              </a:rPr>
              <a:t>16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&amp; Implementation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68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C5DEB-8D7B-470C-A25F-156DB199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6DF98-62DE-40F1-BBB8-852785E2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4ED1D-69CD-4D6C-BD2A-F4AAA85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marL="542925" indent="-457200"/>
            <a:r>
              <a:rPr lang="en-US" b="1" dirty="0"/>
              <a:t>Anaconda </a:t>
            </a:r>
          </a:p>
          <a:p>
            <a:pPr marL="542925" indent="-457200"/>
            <a:r>
              <a:rPr lang="en-US" dirty="0" err="1"/>
              <a:t>Jupyter</a:t>
            </a:r>
            <a:r>
              <a:rPr lang="en-US" dirty="0"/>
              <a:t> Notebooks, </a:t>
            </a:r>
          </a:p>
          <a:p>
            <a:pPr marL="542925" indent="-457200"/>
            <a:r>
              <a:rPr lang="en-US" dirty="0"/>
              <a:t>Reproducible Research </a:t>
            </a:r>
          </a:p>
          <a:p>
            <a:pPr marL="542925" indent="-457200"/>
            <a:r>
              <a:rPr lang="en-US" dirty="0"/>
              <a:t>GitHub – version control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3349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1A76-5A10-4E33-8EA1-8C24794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Anaconda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3275E-0A27-4BE2-94D7-D512DB95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54EE-3500-4338-B78B-38533E99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8B897-9D01-4DF9-8D60-D4D81B9A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2857-3516-49D6-913B-FF42A62B71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24075"/>
            <a:ext cx="7886700" cy="4052888"/>
          </a:xfrm>
        </p:spPr>
        <p:txBody>
          <a:bodyPr/>
          <a:lstStyle/>
          <a:p>
            <a:r>
              <a:rPr lang="en-US" dirty="0"/>
              <a:t>https://www.anaconda.com/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25DBA6-D3D0-44A4-AA85-139F2CBBF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4646312" cy="33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ED196C-89FE-4A5F-B67C-2E810CD9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773146-8CB7-42CD-A6F3-610DF0BB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710F6A-0B1C-4886-955C-D75566B2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1D545-C2FD-4424-9362-5B772FB0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94E8-9EA2-4F3F-B6C2-694A7F853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9" y="1574626"/>
            <a:ext cx="4893171" cy="3958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CA308-1E99-4B73-AC6B-52390718899A}"/>
              </a:ext>
            </a:extLst>
          </p:cNvPr>
          <p:cNvSpPr txBox="1"/>
          <p:nvPr/>
        </p:nvSpPr>
        <p:spPr>
          <a:xfrm>
            <a:off x="514350" y="2857500"/>
            <a:ext cx="31164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https://www.anaconda.com/distribution/</a:t>
            </a:r>
          </a:p>
        </p:txBody>
      </p:sp>
    </p:spTree>
    <p:extLst>
      <p:ext uri="{BB962C8B-B14F-4D97-AF65-F5344CB8AC3E}">
        <p14:creationId xmlns:p14="http://schemas.microsoft.com/office/powerpoint/2010/main" val="376041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feature extraction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6C1B8-0A2F-9DB3-2CF3-77FB875E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-112" charset="0"/>
              </a:rPr>
              <a:t>X Huo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D2E26F-C6FB-CFC7-81DF-414E7EB1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33400" y="1981200"/>
            <a:ext cx="8153400" cy="13716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1AF8-1EC2-4E7B-9EE5-F30E8F17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installation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BF1CA-38ED-4E6A-B2EE-F0ECF636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B2F21-5EF3-4B63-BBB8-2B0F6980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47E33-B319-4190-B87B-792AF557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1EABD1-1759-4009-B49B-88D4BD076E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861503"/>
            <a:ext cx="6000751" cy="38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1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CB19-E3E8-4398-BF49-55CD2DA0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Conda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B8AB-A54C-474A-86FD-5E3A630A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0"/>
            <a:ext cx="7886700" cy="405319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Conda</a:t>
            </a:r>
            <a:r>
              <a:rPr lang="en-US" dirty="0"/>
              <a:t> is an open source package and environment management system that runs on Windows, Mac OS and Linux.</a:t>
            </a:r>
          </a:p>
          <a:p>
            <a:r>
              <a:rPr lang="en-US" dirty="0" err="1"/>
              <a:t>Conda</a:t>
            </a:r>
            <a:r>
              <a:rPr lang="en-US" dirty="0"/>
              <a:t> can quickly install, run, and update packages and their dependencies.</a:t>
            </a:r>
          </a:p>
          <a:p>
            <a:r>
              <a:rPr lang="en-US" dirty="0" err="1"/>
              <a:t>Conda</a:t>
            </a:r>
            <a:r>
              <a:rPr lang="en-US" dirty="0"/>
              <a:t> can create, save, load, and switch between project specific software environments on your local computer.</a:t>
            </a:r>
          </a:p>
          <a:p>
            <a:r>
              <a:rPr lang="en-US" dirty="0"/>
              <a:t>Although </a:t>
            </a:r>
            <a:r>
              <a:rPr lang="en-US" dirty="0" err="1"/>
              <a:t>Conda</a:t>
            </a:r>
            <a:r>
              <a:rPr lang="en-US" dirty="0"/>
              <a:t> was created for Python programs, </a:t>
            </a:r>
            <a:r>
              <a:rPr lang="en-US" dirty="0" err="1"/>
              <a:t>Conda</a:t>
            </a:r>
            <a:r>
              <a:rPr lang="en-US" dirty="0"/>
              <a:t> can package and distribute software for any language such as R, Ruby, Lua, Scala, Java, JavaScript, C, C++, FORTRAN.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1CBC2-D401-4718-9BE6-9CF8D332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89D1F-A58A-449C-AADF-2783D71B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E162-5960-423D-83C0-8CFF33A6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7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565824-D253-4146-B5AA-1B24E82E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Anaconda?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FB74-9ACA-4268-96D5-98CF230C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4376-FBE1-4CE9-ABE7-A7ED2DF7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65F9E-B8D6-4460-968A-3D578162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827DB-590D-41B3-A786-B9C27EFC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84" y="1219200"/>
            <a:ext cx="6839231" cy="4597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B0088-A3AB-4D52-BCB2-4E997B874D54}"/>
              </a:ext>
            </a:extLst>
          </p:cNvPr>
          <p:cNvSpPr txBox="1"/>
          <p:nvPr/>
        </p:nvSpPr>
        <p:spPr>
          <a:xfrm>
            <a:off x="381000" y="6023636"/>
            <a:ext cx="739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https://kaust-vislab.github.io/python-novice-gapminder/00-getting-started-with-conda/index.html</a:t>
            </a:r>
          </a:p>
        </p:txBody>
      </p:sp>
    </p:spTree>
    <p:extLst>
      <p:ext uri="{BB962C8B-B14F-4D97-AF65-F5344CB8AC3E}">
        <p14:creationId xmlns:p14="http://schemas.microsoft.com/office/powerpoint/2010/main" val="788862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B20-89C0-4DA9-8033-E6EFFF61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1E1EA-E235-48E2-93C5-CD7B219F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95CA-093A-468B-9323-F7722060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F816D-F5E1-4456-81A4-C71525BD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46A11-F0BA-4055-926F-EE42DD3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34" y="1582083"/>
            <a:ext cx="2879333" cy="3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7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/>
          <p:cNvSpPr txBox="1"/>
          <p:nvPr/>
        </p:nvSpPr>
        <p:spPr>
          <a:xfrm>
            <a:off x="368300" y="1003210"/>
            <a:ext cx="1065214" cy="1199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spc="-5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800" b="1" spc="-40" dirty="0">
                <a:solidFill>
                  <a:srgbClr val="000000"/>
                </a:solidFill>
                <a:latin typeface="Arial"/>
                <a:ea typeface="Arial"/>
              </a:rPr>
              <a:t>ols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45"/>
              </a:lnSpc>
            </a:pPr>
            <a:endParaRPr lang="en-US" dirty="0"/>
          </a:p>
          <a:p>
            <a:pPr indent="12700"/>
            <a:r>
              <a:rPr lang="en-US" altLang="zh-CN" sz="1950" spc="-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spc="3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b="1" spc="-5" dirty="0">
                <a:solidFill>
                  <a:srgbClr val="000000"/>
                </a:solidFill>
                <a:latin typeface="Arial"/>
                <a:ea typeface="Arial"/>
              </a:rPr>
              <a:t>Python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68300" y="2261369"/>
            <a:ext cx="6648222" cy="17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93700"/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Everyone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using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it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in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machine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learning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&amp;</a:t>
            </a:r>
            <a:r>
              <a:rPr lang="en-US" altLang="zh-CN" sz="195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science</a:t>
            </a:r>
          </a:p>
          <a:p>
            <a:pPr>
              <a:lnSpc>
                <a:spcPts val="459"/>
              </a:lnSpc>
            </a:pPr>
            <a:endParaRPr lang="en-US" dirty="0"/>
          </a:p>
          <a:p>
            <a:pPr indent="393700"/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Conda</a:t>
            </a:r>
            <a:r>
              <a:rPr lang="en-US" altLang="zh-CN" sz="195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package</a:t>
            </a:r>
            <a:r>
              <a:rPr lang="en-US" altLang="zh-CN" sz="195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manager</a:t>
            </a:r>
            <a:r>
              <a:rPr lang="en-US" altLang="zh-CN" sz="195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(for</a:t>
            </a:r>
            <a:r>
              <a:rPr lang="en-US" altLang="zh-CN" sz="195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simplicity)</a:t>
            </a:r>
          </a:p>
          <a:p>
            <a:pPr indent="12700">
              <a:spcBef>
                <a:spcPts val="359"/>
              </a:spcBef>
            </a:pPr>
            <a:r>
              <a:rPr lang="en-US" altLang="zh-CN" sz="1950" b="1" spc="-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b="1" spc="3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b="1" spc="-5" dirty="0">
                <a:solidFill>
                  <a:srgbClr val="000000"/>
                </a:solidFill>
                <a:latin typeface="Arial"/>
                <a:ea typeface="Arial"/>
              </a:rPr>
              <a:t>Jupyter</a:t>
            </a:r>
          </a:p>
          <a:p>
            <a:pPr>
              <a:lnSpc>
                <a:spcPts val="459"/>
              </a:lnSpc>
            </a:pPr>
            <a:endParaRPr lang="en-US" dirty="0"/>
          </a:p>
          <a:p>
            <a:pPr indent="393700"/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So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much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easier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keep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track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your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experiments</a:t>
            </a:r>
          </a:p>
          <a:p>
            <a:pPr>
              <a:lnSpc>
                <a:spcPts val="459"/>
              </a:lnSpc>
            </a:pPr>
            <a:endParaRPr lang="en-US" dirty="0"/>
          </a:p>
          <a:p>
            <a:pPr indent="393700"/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Obviously,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you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should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put</a:t>
            </a:r>
            <a:r>
              <a:rPr lang="en-US" altLang="zh-CN" sz="195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longer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code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into</a:t>
            </a:r>
            <a:r>
              <a:rPr lang="en-US" altLang="zh-CN" sz="195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950" dirty="0">
                <a:solidFill>
                  <a:srgbClr val="000000"/>
                </a:solidFill>
                <a:latin typeface="Arial"/>
                <a:ea typeface="Arial"/>
              </a:rPr>
              <a:t>modules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EB43-73B1-61E0-D899-8A08D41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8A5E6-4CDB-96FC-3CF4-E28D9E7F2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1linear-algebra.ipynb</a:t>
            </a:r>
          </a:p>
          <a:p>
            <a:r>
              <a:rPr lang="en-US" dirty="0"/>
              <a:t>2ndarray.ipynb</a:t>
            </a:r>
          </a:p>
          <a:p>
            <a:r>
              <a:rPr lang="en-US" dirty="0"/>
              <a:t>3activation.ipynb</a:t>
            </a:r>
          </a:p>
          <a:p>
            <a:r>
              <a:rPr lang="en-US" dirty="0"/>
              <a:t>4perceptron.ipynb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42BB7-47EE-99DF-6C8B-E28C759B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6B4D-361D-66D3-F640-AC59770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8A255-684A-F0B6-DF7C-BE6DAF89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841D77-1DAC-643B-BEE8-086B65E2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EB930-C4C8-5EA8-F00B-390DB156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4202AA-0EE7-C54D-B37F-021BA907B49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  <a:ea typeface="+mn-ea"/>
              <a:cs typeface="+mn-cs"/>
            </a:endParaRPr>
          </a:p>
        </p:txBody>
      </p:sp>
      <p:sp>
        <p:nvSpPr>
          <p:cNvPr id="7169" name="Line 1"/>
          <p:cNvSpPr>
            <a:spLocks noChangeShapeType="1"/>
          </p:cNvSpPr>
          <p:nvPr/>
        </p:nvSpPr>
        <p:spPr bwMode="auto">
          <a:xfrm>
            <a:off x="394704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26582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153216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5156641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VISION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SPEECH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-76200" y="4972842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NLP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639360" y="1836193"/>
            <a:ext cx="938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pixels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847520" y="1836193"/>
            <a:ext cx="938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edge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2990881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texton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19100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motif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25780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part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58368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object</a:t>
            </a: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616896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4534560" y="3763116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3083040" y="3764555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532160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5744161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373320" y="3534132"/>
            <a:ext cx="1226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sample</a:t>
            </a: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1847521" y="3436201"/>
            <a:ext cx="126288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spectral band</a:t>
            </a: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34156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formant</a:t>
            </a:r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47470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motif</a:t>
            </a:r>
          </a:p>
        </p:txBody>
      </p:sp>
      <p:sp>
        <p:nvSpPr>
          <p:cNvPr id="7192" name="Text Box 24"/>
          <p:cNvSpPr txBox="1">
            <a:spLocks noChangeArrowheads="1"/>
          </p:cNvSpPr>
          <p:nvPr/>
        </p:nvSpPr>
        <p:spPr bwMode="auto">
          <a:xfrm>
            <a:off x="601980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phone</a:t>
            </a:r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74332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word</a:t>
            </a:r>
          </a:p>
        </p:txBody>
      </p:sp>
      <p:sp>
        <p:nvSpPr>
          <p:cNvPr id="7194" name="Line 26"/>
          <p:cNvSpPr>
            <a:spLocks noChangeShapeType="1"/>
          </p:cNvSpPr>
          <p:nvPr/>
        </p:nvSpPr>
        <p:spPr bwMode="auto">
          <a:xfrm>
            <a:off x="7050240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4380600" y="5625230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>
            <a:off x="2929080" y="5625230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>
            <a:off x="1671960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>
            <a:off x="5786041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187320" y="5394807"/>
            <a:ext cx="15652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character</a:t>
            </a:r>
          </a:p>
        </p:txBody>
      </p:sp>
      <p:sp>
        <p:nvSpPr>
          <p:cNvPr id="7200" name="Text Box 32"/>
          <p:cNvSpPr txBox="1">
            <a:spLocks noChangeArrowheads="1"/>
          </p:cNvSpPr>
          <p:nvPr/>
        </p:nvSpPr>
        <p:spPr bwMode="auto">
          <a:xfrm>
            <a:off x="3195480" y="5394807"/>
            <a:ext cx="13536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NP/VP/..</a:t>
            </a:r>
          </a:p>
        </p:txBody>
      </p:sp>
      <p:sp>
        <p:nvSpPr>
          <p:cNvPr id="7201" name="Text Box 33"/>
          <p:cNvSpPr txBox="1">
            <a:spLocks noChangeArrowheads="1"/>
          </p:cNvSpPr>
          <p:nvPr/>
        </p:nvSpPr>
        <p:spPr bwMode="auto">
          <a:xfrm>
            <a:off x="4796760" y="5394807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clause</a:t>
            </a:r>
          </a:p>
        </p:txBody>
      </p:sp>
      <p:sp>
        <p:nvSpPr>
          <p:cNvPr id="7202" name="Text Box 34"/>
          <p:cNvSpPr txBox="1">
            <a:spLocks noChangeArrowheads="1"/>
          </p:cNvSpPr>
          <p:nvPr/>
        </p:nvSpPr>
        <p:spPr bwMode="auto">
          <a:xfrm>
            <a:off x="6028680" y="5394807"/>
            <a:ext cx="15897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sentence</a:t>
            </a:r>
          </a:p>
        </p:txBody>
      </p:sp>
      <p:sp>
        <p:nvSpPr>
          <p:cNvPr id="7203" name="Text Box 35"/>
          <p:cNvSpPr txBox="1">
            <a:spLocks noChangeArrowheads="1"/>
          </p:cNvSpPr>
          <p:nvPr/>
        </p:nvSpPr>
        <p:spPr bwMode="auto">
          <a:xfrm>
            <a:off x="7802041" y="5394807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story</a:t>
            </a: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>
            <a:off x="7419001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  <p:sp>
        <p:nvSpPr>
          <p:cNvPr id="7205" name="Text Box 37"/>
          <p:cNvSpPr txBox="1">
            <a:spLocks noChangeArrowheads="1"/>
          </p:cNvSpPr>
          <p:nvPr/>
        </p:nvSpPr>
        <p:spPr bwMode="auto">
          <a:xfrm>
            <a:off x="2020440" y="5394807"/>
            <a:ext cx="9360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eSans" charset="0"/>
                <a:ea typeface="ＭＳ Ｐゴシック" charset="0"/>
              </a:rPr>
              <a:t>word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Hierarchical Compositionality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  <a:cs typeface="+mn-cs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485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1550E6-1DFF-B84C-BFE3-E4371400DA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Compose into 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complicate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D9385-E488-0231-E9F3-1EEE2C50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065E7-8307-87F9-F2CC-208D2C5B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429468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1550E6-1DFF-B84C-BFE3-E4371400DA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Compose into 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complicate function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0600"/>
            <a:ext cx="9144000" cy="14443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0524" y="1917918"/>
            <a:ext cx="3713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Idea 1: Linear Combinations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Boosting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Kernels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…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4114800"/>
            <a:ext cx="3594100" cy="990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4FF44-73DB-CA6F-96D1-A1CF4E72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7DB5A-728F-B38A-4F0A-1E9CFD14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1006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1550E6-1DFF-B84C-BFE3-E4371400DA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Compose into 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complicate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524" y="1917918"/>
            <a:ext cx="31983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Idea 2: Compositions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Deep Learning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Grammar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Scattering transforms…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5400"/>
            <a:ext cx="9144000" cy="149439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4419600"/>
            <a:ext cx="5461000" cy="469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E5606-E0FE-7F4E-033D-D27CD14E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4CC6973-42BF-A1BF-9ECB-38CEBDFE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0100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1550E6-1DFF-B84C-BFE3-E4371400DA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Compose into 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complicate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524" y="1917918"/>
            <a:ext cx="31983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Idea 2: Compositions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Deep Learning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Grammar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Scattering transforms…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0"/>
            <a:ext cx="9144000" cy="15598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323195"/>
            <a:ext cx="5765800" cy="520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Marc'Aurelio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Ranzato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Yann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LeCun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itchFamily="-97" charset="0"/>
              <a:ea typeface="ＭＳ Ｐゴシック" pitchFamily="-97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EF6D1-E62F-1755-F578-D0CC7995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2" charset="0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396C1-5BAF-03D5-927C-693059F0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836297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50 50 5 12 7.8 8 0:128:128 186:223:226 0:128:128 186:223:226 ar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2330</TotalTime>
  <Words>2020</Words>
  <Application>Microsoft Office PowerPoint</Application>
  <PresentationFormat>On-screen Show (4:3)</PresentationFormat>
  <Paragraphs>629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FreeSans</vt:lpstr>
      <vt:lpstr>Times New Roman</vt:lpstr>
      <vt:lpstr>Tiresias PCfont</vt:lpstr>
      <vt:lpstr>Office Theme</vt:lpstr>
      <vt:lpstr>Blank Presentation</vt:lpstr>
      <vt:lpstr>1_Office Theme</vt:lpstr>
      <vt:lpstr>Introduction to Deep Learning: Algorithms and Their Applications</vt:lpstr>
      <vt:lpstr>Schedule</vt:lpstr>
      <vt:lpstr>Advocating Statements for Deep Learning</vt:lpstr>
      <vt:lpstr>So what is Deep (Machine)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is Deep (Machine) Learning?</vt:lpstr>
      <vt:lpstr>PowerPoint Presentation</vt:lpstr>
      <vt:lpstr>Feature Engineering</vt:lpstr>
      <vt:lpstr>PowerPoint Presentation</vt:lpstr>
      <vt:lpstr>PowerPoint Presentation</vt:lpstr>
      <vt:lpstr>PowerPoint Presentation</vt:lpstr>
      <vt:lpstr>So what is Deep (Machine) Learning?</vt:lpstr>
      <vt:lpstr>Distributed Representations Toy Example</vt:lpstr>
      <vt:lpstr>Distributed Representations Toy Example</vt:lpstr>
      <vt:lpstr>Power of distributed representations!</vt:lpstr>
      <vt:lpstr>Power of distributed representations!</vt:lpstr>
      <vt:lpstr>So what is Deep (Machine) Learning?</vt:lpstr>
      <vt:lpstr>Potential Problems with Deep Learning</vt:lpstr>
      <vt:lpstr>Problems with Deep Learning</vt:lpstr>
      <vt:lpstr>Problems with Deep Learning</vt:lpstr>
      <vt:lpstr>Problems with Deep Learning</vt:lpstr>
      <vt:lpstr>Problems with Deep Learning</vt:lpstr>
      <vt:lpstr>Problems with Deep Learning</vt:lpstr>
      <vt:lpstr>Yes it works, but how?</vt:lpstr>
      <vt:lpstr>A Basic Concept: N-dimensional Array</vt:lpstr>
      <vt:lpstr>PowerPoint Presentation</vt:lpstr>
      <vt:lpstr>PowerPoint Presentation</vt:lpstr>
      <vt:lpstr>PowerPoint Presentation</vt:lpstr>
      <vt:lpstr>PowerPoint Presentation</vt:lpstr>
      <vt:lpstr>Software &amp; Implementation</vt:lpstr>
      <vt:lpstr>Agenda</vt:lpstr>
      <vt:lpstr>Anaconda</vt:lpstr>
      <vt:lpstr>Download </vt:lpstr>
      <vt:lpstr>After installation </vt:lpstr>
      <vt:lpstr>What is Conda?</vt:lpstr>
      <vt:lpstr>What is Anaconda?</vt:lpstr>
      <vt:lpstr>GitHub</vt:lpstr>
      <vt:lpstr>PowerPoint Presentation</vt:lpstr>
      <vt:lpstr>Software 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[Paper ID] (e.g. SRC01) [Paper Title]</dc:title>
  <dc:creator>huo@gatech.edu</dc:creator>
  <cp:lastModifiedBy>Huo, Xiaoming</cp:lastModifiedBy>
  <cp:revision>157</cp:revision>
  <cp:lastPrinted>2019-09-17T01:01:47Z</cp:lastPrinted>
  <dcterms:created xsi:type="dcterms:W3CDTF">2006-08-16T00:00:00Z</dcterms:created>
  <dcterms:modified xsi:type="dcterms:W3CDTF">2022-07-06T20:11:00Z</dcterms:modified>
</cp:coreProperties>
</file>